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0" r:id="rId1"/>
    <p:sldMasterId id="2147483671" r:id="rId2"/>
  </p:sldMasterIdLst>
  <p:notesMasterIdLst>
    <p:notesMasterId r:id="rId31"/>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727736C-3D0F-4E67-B9C0-5C41E7C43867}">
  <a:tblStyle styleId="{B727736C-3D0F-4E67-B9C0-5C41E7C4386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1" d="100"/>
          <a:sy n="141" d="100"/>
        </p:scale>
        <p:origin x="92" y="42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f7c64eaaad_0_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7" name="Google Shape;97;gf7c64eaaad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fd4e1ccfd4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fd4e1ccfd4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f7c64eaaad_0_39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9" name="Google Shape;189;gf7c64eaaad_0_39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f7c64eaaad_0_4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1" name="Google Shape;201;gf7c64eaaad_0_45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f7c64eaaad_0_6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2" name="Google Shape;212;gf7c64eaaad_0_61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f7c64eaaad_0_5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2" name="Google Shape;222;gf7c64eaaad_0_50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f62fc81d6c_0_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4" name="Google Shape;234;gf62fc81d6c_0_1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f62fc81d6c_0_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3" name="Google Shape;243;gf62fc81d6c_0_3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f62fc81d6c_0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f62fc81d6c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f62fc81d6c_0_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f62fc81d6c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f62fc81d6c_0_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f62fc81d6c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f7c64eaaad_0_2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7" name="Google Shape;107;gf7c64eaaad_0_21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f62fc81d6c_0_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f62fc81d6c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f87d2ce8e3_1_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f87d2ce8e3_1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f62fc81d6c_0_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f62fc81d6c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f6322b1157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f6322b115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f7c64eaaad_0_6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13" name="Google Shape;313;gf7c64eaaad_0_66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f7c64eaaad_0_3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22" name="Google Shape;322;gf7c64eaaad_0_36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cb5447302b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1" name="Google Shape;331;gcb5447302b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fb3f4c0fee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40" name="Google Shape;340;gfb3f4c0fee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f62fc81d6c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49" name="Google Shape;349;gf62fc81d6c_0_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f7c64eaaad_0_2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6" name="Google Shape;116;gf7c64eaaad_0_27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f87d2ce8e3_1_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5" name="Google Shape;125;gf87d2ce8e3_1_4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f7c64eaaad_0_10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8" name="Google Shape;138;gf7c64eaaad_0_10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f7c64eaaad_0_5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7" name="Google Shape;147;gf7c64eaaad_0_56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f87d2ce8e3_1_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6" name="Google Shape;156;gf87d2ce8e3_1_3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f7c64eaaad_0_1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6" name="Google Shape;166;gf7c64eaaad_0_16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f7c64eaaad_0_3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4" name="Google Shape;174;gf7c64eaaad_0_34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6"/>
        <p:cNvGrpSpPr/>
        <p:nvPr/>
      </p:nvGrpSpPr>
      <p:grpSpPr>
        <a:xfrm>
          <a:off x="0" y="0"/>
          <a:ext cx="0" cy="0"/>
          <a:chOff x="0" y="0"/>
          <a:chExt cx="0" cy="0"/>
        </a:xfrm>
      </p:grpSpPr>
      <p:sp>
        <p:nvSpPr>
          <p:cNvPr id="57" name="Google Shape;57;p1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58" name="Google Shape;58;p1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59" name="Google Shape;59;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0"/>
        <p:cNvGrpSpPr/>
        <p:nvPr/>
      </p:nvGrpSpPr>
      <p:grpSpPr>
        <a:xfrm>
          <a:off x="0" y="0"/>
          <a:ext cx="0" cy="0"/>
          <a:chOff x="0" y="0"/>
          <a:chExt cx="0" cy="0"/>
        </a:xfrm>
      </p:grpSpPr>
      <p:sp>
        <p:nvSpPr>
          <p:cNvPr id="61" name="Google Shape;61;p1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62" name="Google Shape;62;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3"/>
        <p:cNvGrpSpPr/>
        <p:nvPr/>
      </p:nvGrpSpPr>
      <p:grpSpPr>
        <a:xfrm>
          <a:off x="0" y="0"/>
          <a:ext cx="0" cy="0"/>
          <a:chOff x="0" y="0"/>
          <a:chExt cx="0" cy="0"/>
        </a:xfrm>
      </p:grpSpPr>
      <p:sp>
        <p:nvSpPr>
          <p:cNvPr id="64" name="Google Shape;64;p17"/>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5200"/>
              <a:buNone/>
              <a:defRPr sz="5200"/>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sp>
        <p:nvSpPr>
          <p:cNvPr id="65" name="Google Shape;65;p17"/>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6" name="Google Shape;66;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7"/>
        <p:cNvGrpSpPr/>
        <p:nvPr/>
      </p:nvGrpSpPr>
      <p:grpSpPr>
        <a:xfrm>
          <a:off x="0" y="0"/>
          <a:ext cx="0" cy="0"/>
          <a:chOff x="0" y="0"/>
          <a:chExt cx="0" cy="0"/>
        </a:xfrm>
      </p:grpSpPr>
      <p:sp>
        <p:nvSpPr>
          <p:cNvPr id="68" name="Google Shape;68;p18"/>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3600"/>
              <a:buNone/>
              <a:defRPr sz="36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endParaRPr/>
          </a:p>
        </p:txBody>
      </p:sp>
      <p:sp>
        <p:nvSpPr>
          <p:cNvPr id="69" name="Google Shape;69;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0"/>
        <p:cNvGrpSpPr/>
        <p:nvPr/>
      </p:nvGrpSpPr>
      <p:grpSpPr>
        <a:xfrm>
          <a:off x="0" y="0"/>
          <a:ext cx="0" cy="0"/>
          <a:chOff x="0" y="0"/>
          <a:chExt cx="0" cy="0"/>
        </a:xfrm>
      </p:grpSpPr>
      <p:sp>
        <p:nvSpPr>
          <p:cNvPr id="71" name="Google Shape;71;p1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72" name="Google Shape;72;p19"/>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73" name="Google Shape;73;p19"/>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74" name="Google Shape;74;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5"/>
        <p:cNvGrpSpPr/>
        <p:nvPr/>
      </p:nvGrpSpPr>
      <p:grpSpPr>
        <a:xfrm>
          <a:off x="0" y="0"/>
          <a:ext cx="0" cy="0"/>
          <a:chOff x="0" y="0"/>
          <a:chExt cx="0" cy="0"/>
        </a:xfrm>
      </p:grpSpPr>
      <p:sp>
        <p:nvSpPr>
          <p:cNvPr id="76" name="Google Shape;76;p20"/>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sz="2400"/>
            </a:lvl1pPr>
            <a:lvl2pPr lvl="1" algn="l" rtl="0">
              <a:lnSpc>
                <a:spcPct val="100000"/>
              </a:lnSpc>
              <a:spcBef>
                <a:spcPts val="0"/>
              </a:spcBef>
              <a:spcAft>
                <a:spcPts val="0"/>
              </a:spcAft>
              <a:buSzPts val="2400"/>
              <a:buNone/>
              <a:defRPr sz="2400"/>
            </a:lvl2pPr>
            <a:lvl3pPr lvl="2" algn="l" rtl="0">
              <a:lnSpc>
                <a:spcPct val="100000"/>
              </a:lnSpc>
              <a:spcBef>
                <a:spcPts val="0"/>
              </a:spcBef>
              <a:spcAft>
                <a:spcPts val="0"/>
              </a:spcAft>
              <a:buSzPts val="2400"/>
              <a:buNone/>
              <a:defRPr sz="2400"/>
            </a:lvl3pPr>
            <a:lvl4pPr lvl="3" algn="l" rtl="0">
              <a:lnSpc>
                <a:spcPct val="100000"/>
              </a:lnSpc>
              <a:spcBef>
                <a:spcPts val="0"/>
              </a:spcBef>
              <a:spcAft>
                <a:spcPts val="0"/>
              </a:spcAft>
              <a:buSzPts val="2400"/>
              <a:buNone/>
              <a:defRPr sz="2400"/>
            </a:lvl4pPr>
            <a:lvl5pPr lvl="4" algn="l" rtl="0">
              <a:lnSpc>
                <a:spcPct val="100000"/>
              </a:lnSpc>
              <a:spcBef>
                <a:spcPts val="0"/>
              </a:spcBef>
              <a:spcAft>
                <a:spcPts val="0"/>
              </a:spcAft>
              <a:buSzPts val="2400"/>
              <a:buNone/>
              <a:defRPr sz="2400"/>
            </a:lvl5pPr>
            <a:lvl6pPr lvl="5" algn="l" rtl="0">
              <a:lnSpc>
                <a:spcPct val="100000"/>
              </a:lnSpc>
              <a:spcBef>
                <a:spcPts val="0"/>
              </a:spcBef>
              <a:spcAft>
                <a:spcPts val="0"/>
              </a:spcAft>
              <a:buSzPts val="2400"/>
              <a:buNone/>
              <a:defRPr sz="2400"/>
            </a:lvl6pPr>
            <a:lvl7pPr lvl="6" algn="l" rtl="0">
              <a:lnSpc>
                <a:spcPct val="100000"/>
              </a:lnSpc>
              <a:spcBef>
                <a:spcPts val="0"/>
              </a:spcBef>
              <a:spcAft>
                <a:spcPts val="0"/>
              </a:spcAft>
              <a:buSzPts val="2400"/>
              <a:buNone/>
              <a:defRPr sz="2400"/>
            </a:lvl7pPr>
            <a:lvl8pPr lvl="7" algn="l" rtl="0">
              <a:lnSpc>
                <a:spcPct val="100000"/>
              </a:lnSpc>
              <a:spcBef>
                <a:spcPts val="0"/>
              </a:spcBef>
              <a:spcAft>
                <a:spcPts val="0"/>
              </a:spcAft>
              <a:buSzPts val="2400"/>
              <a:buNone/>
              <a:defRPr sz="2400"/>
            </a:lvl8pPr>
            <a:lvl9pPr lvl="8" algn="l" rtl="0">
              <a:lnSpc>
                <a:spcPct val="100000"/>
              </a:lnSpc>
              <a:spcBef>
                <a:spcPts val="0"/>
              </a:spcBef>
              <a:spcAft>
                <a:spcPts val="0"/>
              </a:spcAft>
              <a:buSzPts val="2400"/>
              <a:buNone/>
              <a:defRPr sz="2400"/>
            </a:lvl9pPr>
          </a:lstStyle>
          <a:p>
            <a:endParaRPr/>
          </a:p>
        </p:txBody>
      </p:sp>
      <p:sp>
        <p:nvSpPr>
          <p:cNvPr id="77" name="Google Shape;77;p20"/>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rtl="0">
              <a:lnSpc>
                <a:spcPct val="115000"/>
              </a:lnSpc>
              <a:spcBef>
                <a:spcPts val="0"/>
              </a:spcBef>
              <a:spcAft>
                <a:spcPts val="0"/>
              </a:spcAft>
              <a:buSzPts val="1200"/>
              <a:buChar char="●"/>
              <a:defRPr sz="12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78" name="Google Shape;78;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9"/>
        <p:cNvGrpSpPr/>
        <p:nvPr/>
      </p:nvGrpSpPr>
      <p:grpSpPr>
        <a:xfrm>
          <a:off x="0" y="0"/>
          <a:ext cx="0" cy="0"/>
          <a:chOff x="0" y="0"/>
          <a:chExt cx="0" cy="0"/>
        </a:xfrm>
      </p:grpSpPr>
      <p:sp>
        <p:nvSpPr>
          <p:cNvPr id="80" name="Google Shape;80;p21"/>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SzPts val="4800"/>
              <a:buNone/>
              <a:defRPr sz="4800"/>
            </a:lvl1pPr>
            <a:lvl2pPr lvl="1" algn="l" rtl="0">
              <a:lnSpc>
                <a:spcPct val="100000"/>
              </a:lnSpc>
              <a:spcBef>
                <a:spcPts val="0"/>
              </a:spcBef>
              <a:spcAft>
                <a:spcPts val="0"/>
              </a:spcAft>
              <a:buSzPts val="4800"/>
              <a:buNone/>
              <a:defRPr sz="4800"/>
            </a:lvl2pPr>
            <a:lvl3pPr lvl="2" algn="l" rtl="0">
              <a:lnSpc>
                <a:spcPct val="100000"/>
              </a:lnSpc>
              <a:spcBef>
                <a:spcPts val="0"/>
              </a:spcBef>
              <a:spcAft>
                <a:spcPts val="0"/>
              </a:spcAft>
              <a:buSzPts val="4800"/>
              <a:buNone/>
              <a:defRPr sz="4800"/>
            </a:lvl3pPr>
            <a:lvl4pPr lvl="3" algn="l" rtl="0">
              <a:lnSpc>
                <a:spcPct val="100000"/>
              </a:lnSpc>
              <a:spcBef>
                <a:spcPts val="0"/>
              </a:spcBef>
              <a:spcAft>
                <a:spcPts val="0"/>
              </a:spcAft>
              <a:buSzPts val="4800"/>
              <a:buNone/>
              <a:defRPr sz="4800"/>
            </a:lvl4pPr>
            <a:lvl5pPr lvl="4" algn="l" rtl="0">
              <a:lnSpc>
                <a:spcPct val="100000"/>
              </a:lnSpc>
              <a:spcBef>
                <a:spcPts val="0"/>
              </a:spcBef>
              <a:spcAft>
                <a:spcPts val="0"/>
              </a:spcAft>
              <a:buSzPts val="4800"/>
              <a:buNone/>
              <a:defRPr sz="4800"/>
            </a:lvl5pPr>
            <a:lvl6pPr lvl="5" algn="l" rtl="0">
              <a:lnSpc>
                <a:spcPct val="100000"/>
              </a:lnSpc>
              <a:spcBef>
                <a:spcPts val="0"/>
              </a:spcBef>
              <a:spcAft>
                <a:spcPts val="0"/>
              </a:spcAft>
              <a:buSzPts val="4800"/>
              <a:buNone/>
              <a:defRPr sz="4800"/>
            </a:lvl6pPr>
            <a:lvl7pPr lvl="6" algn="l" rtl="0">
              <a:lnSpc>
                <a:spcPct val="100000"/>
              </a:lnSpc>
              <a:spcBef>
                <a:spcPts val="0"/>
              </a:spcBef>
              <a:spcAft>
                <a:spcPts val="0"/>
              </a:spcAft>
              <a:buSzPts val="4800"/>
              <a:buNone/>
              <a:defRPr sz="4800"/>
            </a:lvl7pPr>
            <a:lvl8pPr lvl="7" algn="l" rtl="0">
              <a:lnSpc>
                <a:spcPct val="100000"/>
              </a:lnSpc>
              <a:spcBef>
                <a:spcPts val="0"/>
              </a:spcBef>
              <a:spcAft>
                <a:spcPts val="0"/>
              </a:spcAft>
              <a:buSzPts val="4800"/>
              <a:buNone/>
              <a:defRPr sz="4800"/>
            </a:lvl8pPr>
            <a:lvl9pPr lvl="8" algn="l" rtl="0">
              <a:lnSpc>
                <a:spcPct val="100000"/>
              </a:lnSpc>
              <a:spcBef>
                <a:spcPts val="0"/>
              </a:spcBef>
              <a:spcAft>
                <a:spcPts val="0"/>
              </a:spcAft>
              <a:buSzPts val="4800"/>
              <a:buNone/>
              <a:defRPr sz="4800"/>
            </a:lvl9pPr>
          </a:lstStyle>
          <a:p>
            <a:endParaRPr/>
          </a:p>
        </p:txBody>
      </p:sp>
      <p:sp>
        <p:nvSpPr>
          <p:cNvPr id="81" name="Google Shape;81;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2"/>
        <p:cNvGrpSpPr/>
        <p:nvPr/>
      </p:nvGrpSpPr>
      <p:grpSpPr>
        <a:xfrm>
          <a:off x="0" y="0"/>
          <a:ext cx="0" cy="0"/>
          <a:chOff x="0" y="0"/>
          <a:chExt cx="0" cy="0"/>
        </a:xfrm>
      </p:grpSpPr>
      <p:sp>
        <p:nvSpPr>
          <p:cNvPr id="83" name="Google Shape;83;p22"/>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 name="Google Shape;84;p22"/>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4200"/>
              <a:buNone/>
              <a:defRPr sz="4200"/>
            </a:lvl1pPr>
            <a:lvl2pPr lvl="1" algn="ctr" rtl="0">
              <a:lnSpc>
                <a:spcPct val="100000"/>
              </a:lnSpc>
              <a:spcBef>
                <a:spcPts val="0"/>
              </a:spcBef>
              <a:spcAft>
                <a:spcPts val="0"/>
              </a:spcAft>
              <a:buSzPts val="4200"/>
              <a:buNone/>
              <a:defRPr sz="4200"/>
            </a:lvl2pPr>
            <a:lvl3pPr lvl="2" algn="ctr" rtl="0">
              <a:lnSpc>
                <a:spcPct val="100000"/>
              </a:lnSpc>
              <a:spcBef>
                <a:spcPts val="0"/>
              </a:spcBef>
              <a:spcAft>
                <a:spcPts val="0"/>
              </a:spcAft>
              <a:buSzPts val="4200"/>
              <a:buNone/>
              <a:defRPr sz="4200"/>
            </a:lvl3pPr>
            <a:lvl4pPr lvl="3" algn="ctr" rtl="0">
              <a:lnSpc>
                <a:spcPct val="100000"/>
              </a:lnSpc>
              <a:spcBef>
                <a:spcPts val="0"/>
              </a:spcBef>
              <a:spcAft>
                <a:spcPts val="0"/>
              </a:spcAft>
              <a:buSzPts val="4200"/>
              <a:buNone/>
              <a:defRPr sz="4200"/>
            </a:lvl4pPr>
            <a:lvl5pPr lvl="4" algn="ctr" rtl="0">
              <a:lnSpc>
                <a:spcPct val="100000"/>
              </a:lnSpc>
              <a:spcBef>
                <a:spcPts val="0"/>
              </a:spcBef>
              <a:spcAft>
                <a:spcPts val="0"/>
              </a:spcAft>
              <a:buSzPts val="4200"/>
              <a:buNone/>
              <a:defRPr sz="4200"/>
            </a:lvl5pPr>
            <a:lvl6pPr lvl="5" algn="ctr" rtl="0">
              <a:lnSpc>
                <a:spcPct val="100000"/>
              </a:lnSpc>
              <a:spcBef>
                <a:spcPts val="0"/>
              </a:spcBef>
              <a:spcAft>
                <a:spcPts val="0"/>
              </a:spcAft>
              <a:buSzPts val="4200"/>
              <a:buNone/>
              <a:defRPr sz="4200"/>
            </a:lvl6pPr>
            <a:lvl7pPr lvl="6" algn="ctr" rtl="0">
              <a:lnSpc>
                <a:spcPct val="100000"/>
              </a:lnSpc>
              <a:spcBef>
                <a:spcPts val="0"/>
              </a:spcBef>
              <a:spcAft>
                <a:spcPts val="0"/>
              </a:spcAft>
              <a:buSzPts val="4200"/>
              <a:buNone/>
              <a:defRPr sz="4200"/>
            </a:lvl7pPr>
            <a:lvl8pPr lvl="7" algn="ctr" rtl="0">
              <a:lnSpc>
                <a:spcPct val="100000"/>
              </a:lnSpc>
              <a:spcBef>
                <a:spcPts val="0"/>
              </a:spcBef>
              <a:spcAft>
                <a:spcPts val="0"/>
              </a:spcAft>
              <a:buSzPts val="4200"/>
              <a:buNone/>
              <a:defRPr sz="4200"/>
            </a:lvl8pPr>
            <a:lvl9pPr lvl="8" algn="ctr" rtl="0">
              <a:lnSpc>
                <a:spcPct val="100000"/>
              </a:lnSpc>
              <a:spcBef>
                <a:spcPts val="0"/>
              </a:spcBef>
              <a:spcAft>
                <a:spcPts val="0"/>
              </a:spcAft>
              <a:buSzPts val="4200"/>
              <a:buNone/>
              <a:defRPr sz="4200"/>
            </a:lvl9pPr>
          </a:lstStyle>
          <a:p>
            <a:endParaRPr/>
          </a:p>
        </p:txBody>
      </p:sp>
      <p:sp>
        <p:nvSpPr>
          <p:cNvPr id="85" name="Google Shape;85;p22"/>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6" name="Google Shape;86;p22"/>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87" name="Google Shape;87;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8"/>
        <p:cNvGrpSpPr/>
        <p:nvPr/>
      </p:nvGrpSpPr>
      <p:grpSpPr>
        <a:xfrm>
          <a:off x="0" y="0"/>
          <a:ext cx="0" cy="0"/>
          <a:chOff x="0" y="0"/>
          <a:chExt cx="0" cy="0"/>
        </a:xfrm>
      </p:grpSpPr>
      <p:sp>
        <p:nvSpPr>
          <p:cNvPr id="89" name="Google Shape;89;p23"/>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rtl="0">
              <a:lnSpc>
                <a:spcPct val="100000"/>
              </a:lnSpc>
              <a:spcBef>
                <a:spcPts val="0"/>
              </a:spcBef>
              <a:spcAft>
                <a:spcPts val="0"/>
              </a:spcAft>
              <a:buSzPts val="1800"/>
              <a:buNone/>
              <a:defRPr/>
            </a:lvl1pPr>
          </a:lstStyle>
          <a:p>
            <a:endParaRPr/>
          </a:p>
        </p:txBody>
      </p:sp>
      <p:sp>
        <p:nvSpPr>
          <p:cNvPr id="90" name="Google Shape;90;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1"/>
        <p:cNvGrpSpPr/>
        <p:nvPr/>
      </p:nvGrpSpPr>
      <p:grpSpPr>
        <a:xfrm>
          <a:off x="0" y="0"/>
          <a:ext cx="0" cy="0"/>
          <a:chOff x="0" y="0"/>
          <a:chExt cx="0" cy="0"/>
        </a:xfrm>
      </p:grpSpPr>
      <p:sp>
        <p:nvSpPr>
          <p:cNvPr id="92" name="Google Shape;92;p24"/>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12000"/>
              <a:buNone/>
              <a:defRPr sz="12000"/>
            </a:lvl1pPr>
            <a:lvl2pPr lvl="1" algn="ctr" rtl="0">
              <a:lnSpc>
                <a:spcPct val="100000"/>
              </a:lnSpc>
              <a:spcBef>
                <a:spcPts val="0"/>
              </a:spcBef>
              <a:spcAft>
                <a:spcPts val="0"/>
              </a:spcAft>
              <a:buSzPts val="12000"/>
              <a:buNone/>
              <a:defRPr sz="12000"/>
            </a:lvl2pPr>
            <a:lvl3pPr lvl="2" algn="ctr" rtl="0">
              <a:lnSpc>
                <a:spcPct val="100000"/>
              </a:lnSpc>
              <a:spcBef>
                <a:spcPts val="0"/>
              </a:spcBef>
              <a:spcAft>
                <a:spcPts val="0"/>
              </a:spcAft>
              <a:buSzPts val="12000"/>
              <a:buNone/>
              <a:defRPr sz="12000"/>
            </a:lvl3pPr>
            <a:lvl4pPr lvl="3" algn="ctr" rtl="0">
              <a:lnSpc>
                <a:spcPct val="100000"/>
              </a:lnSpc>
              <a:spcBef>
                <a:spcPts val="0"/>
              </a:spcBef>
              <a:spcAft>
                <a:spcPts val="0"/>
              </a:spcAft>
              <a:buSzPts val="12000"/>
              <a:buNone/>
              <a:defRPr sz="12000"/>
            </a:lvl4pPr>
            <a:lvl5pPr lvl="4" algn="ctr" rtl="0">
              <a:lnSpc>
                <a:spcPct val="100000"/>
              </a:lnSpc>
              <a:spcBef>
                <a:spcPts val="0"/>
              </a:spcBef>
              <a:spcAft>
                <a:spcPts val="0"/>
              </a:spcAft>
              <a:buSzPts val="12000"/>
              <a:buNone/>
              <a:defRPr sz="12000"/>
            </a:lvl5pPr>
            <a:lvl6pPr lvl="5" algn="ctr" rtl="0">
              <a:lnSpc>
                <a:spcPct val="100000"/>
              </a:lnSpc>
              <a:spcBef>
                <a:spcPts val="0"/>
              </a:spcBef>
              <a:spcAft>
                <a:spcPts val="0"/>
              </a:spcAft>
              <a:buSzPts val="12000"/>
              <a:buNone/>
              <a:defRPr sz="12000"/>
            </a:lvl6pPr>
            <a:lvl7pPr lvl="6" algn="ctr" rtl="0">
              <a:lnSpc>
                <a:spcPct val="100000"/>
              </a:lnSpc>
              <a:spcBef>
                <a:spcPts val="0"/>
              </a:spcBef>
              <a:spcAft>
                <a:spcPts val="0"/>
              </a:spcAft>
              <a:buSzPts val="12000"/>
              <a:buNone/>
              <a:defRPr sz="12000"/>
            </a:lvl7pPr>
            <a:lvl8pPr lvl="7" algn="ctr" rtl="0">
              <a:lnSpc>
                <a:spcPct val="100000"/>
              </a:lnSpc>
              <a:spcBef>
                <a:spcPts val="0"/>
              </a:spcBef>
              <a:spcAft>
                <a:spcPts val="0"/>
              </a:spcAft>
              <a:buSzPts val="12000"/>
              <a:buNone/>
              <a:defRPr sz="12000"/>
            </a:lvl8pPr>
            <a:lvl9pPr lvl="8" algn="ctr" rtl="0">
              <a:lnSpc>
                <a:spcPct val="100000"/>
              </a:lnSpc>
              <a:spcBef>
                <a:spcPts val="0"/>
              </a:spcBef>
              <a:spcAft>
                <a:spcPts val="0"/>
              </a:spcAft>
              <a:buSzPts val="12000"/>
              <a:buNone/>
              <a:defRPr sz="12000"/>
            </a:lvl9pPr>
          </a:lstStyle>
          <a:p>
            <a:r>
              <a:t>xx%</a:t>
            </a:r>
          </a:p>
        </p:txBody>
      </p:sp>
      <p:sp>
        <p:nvSpPr>
          <p:cNvPr id="93" name="Google Shape;93;p24"/>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rtl="0">
              <a:lnSpc>
                <a:spcPct val="115000"/>
              </a:lnSpc>
              <a:spcBef>
                <a:spcPts val="0"/>
              </a:spcBef>
              <a:spcAft>
                <a:spcPts val="0"/>
              </a:spcAft>
              <a:buSzPts val="1800"/>
              <a:buChar char="●"/>
              <a:defRPr/>
            </a:lvl1pPr>
            <a:lvl2pPr marL="914400" lvl="1" indent="-317500" algn="ctr" rtl="0">
              <a:lnSpc>
                <a:spcPct val="115000"/>
              </a:lnSpc>
              <a:spcBef>
                <a:spcPts val="1600"/>
              </a:spcBef>
              <a:spcAft>
                <a:spcPts val="0"/>
              </a:spcAft>
              <a:buSzPts val="1400"/>
              <a:buChar char="○"/>
              <a:defRPr/>
            </a:lvl2pPr>
            <a:lvl3pPr marL="1371600" lvl="2" indent="-317500" algn="ctr" rtl="0">
              <a:lnSpc>
                <a:spcPct val="115000"/>
              </a:lnSpc>
              <a:spcBef>
                <a:spcPts val="1600"/>
              </a:spcBef>
              <a:spcAft>
                <a:spcPts val="0"/>
              </a:spcAft>
              <a:buSzPts val="1400"/>
              <a:buChar char="■"/>
              <a:defRPr/>
            </a:lvl3pPr>
            <a:lvl4pPr marL="1828800" lvl="3" indent="-317500" algn="ctr" rtl="0">
              <a:lnSpc>
                <a:spcPct val="115000"/>
              </a:lnSpc>
              <a:spcBef>
                <a:spcPts val="1600"/>
              </a:spcBef>
              <a:spcAft>
                <a:spcPts val="0"/>
              </a:spcAft>
              <a:buSzPts val="1400"/>
              <a:buChar char="●"/>
              <a:defRPr/>
            </a:lvl4pPr>
            <a:lvl5pPr marL="2286000" lvl="4" indent="-317500" algn="ctr" rtl="0">
              <a:lnSpc>
                <a:spcPct val="115000"/>
              </a:lnSpc>
              <a:spcBef>
                <a:spcPts val="1600"/>
              </a:spcBef>
              <a:spcAft>
                <a:spcPts val="0"/>
              </a:spcAft>
              <a:buSzPts val="1400"/>
              <a:buChar char="○"/>
              <a:defRPr/>
            </a:lvl5pPr>
            <a:lvl6pPr marL="2743200" lvl="5" indent="-317500" algn="ctr" rtl="0">
              <a:lnSpc>
                <a:spcPct val="115000"/>
              </a:lnSpc>
              <a:spcBef>
                <a:spcPts val="1600"/>
              </a:spcBef>
              <a:spcAft>
                <a:spcPts val="0"/>
              </a:spcAft>
              <a:buSzPts val="1400"/>
              <a:buChar char="■"/>
              <a:defRPr/>
            </a:lvl6pPr>
            <a:lvl7pPr marL="3200400" lvl="6" indent="-317500" algn="ctr" rtl="0">
              <a:lnSpc>
                <a:spcPct val="115000"/>
              </a:lnSpc>
              <a:spcBef>
                <a:spcPts val="1600"/>
              </a:spcBef>
              <a:spcAft>
                <a:spcPts val="0"/>
              </a:spcAft>
              <a:buSzPts val="1400"/>
              <a:buChar char="●"/>
              <a:defRPr/>
            </a:lvl7pPr>
            <a:lvl8pPr marL="3657600" lvl="7" indent="-317500" algn="ctr" rtl="0">
              <a:lnSpc>
                <a:spcPct val="115000"/>
              </a:lnSpc>
              <a:spcBef>
                <a:spcPts val="1600"/>
              </a:spcBef>
              <a:spcAft>
                <a:spcPts val="0"/>
              </a:spcAft>
              <a:buSzPts val="1400"/>
              <a:buChar char="○"/>
              <a:defRPr/>
            </a:lvl8pPr>
            <a:lvl9pPr marL="4114800" lvl="8" indent="-317500" algn="ctr" rtl="0">
              <a:lnSpc>
                <a:spcPct val="115000"/>
              </a:lnSpc>
              <a:spcBef>
                <a:spcPts val="1600"/>
              </a:spcBef>
              <a:spcAft>
                <a:spcPts val="1600"/>
              </a:spcAft>
              <a:buSzPts val="1400"/>
              <a:buChar char="■"/>
              <a:defRPr/>
            </a:lvl9pPr>
          </a:lstStyle>
          <a:p>
            <a:endParaRPr/>
          </a:p>
        </p:txBody>
      </p:sp>
      <p:sp>
        <p:nvSpPr>
          <p:cNvPr id="94" name="Google Shape;94;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17.jpg"/><Relationship Id="rId4" Type="http://schemas.openxmlformats.org/officeDocument/2006/relationships/image" Target="../media/image16.jp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19.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17.jpg"/><Relationship Id="rId4" Type="http://schemas.openxmlformats.org/officeDocument/2006/relationships/image" Target="../media/image15.jp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hyperlink" Target="https://images.ctfassets.net/f1fikihmjtrp/7CHdmBBq84gkdqKWpD0KHe/05500b1e6f8c86dce2cef3e1707c2a01/40203-1009-2-3ww-l.jpg." TargetMode="External"/><Relationship Id="rId7" Type="http://schemas.openxmlformats.org/officeDocument/2006/relationships/hyperlink" Target="https://www.scasd.org/Page/29684" TargetMode="External"/><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hyperlink" Target="https://www.hobbycraft.co.uk/ideas/art/how-to-create-a-dual-colour-linocut-print" TargetMode="External"/><Relationship Id="rId5" Type="http://schemas.openxmlformats.org/officeDocument/2006/relationships/hyperlink" Target="https://wildfloweringsarttutorials.blog/2011/10/20/carving-linoblocks-carving-boards-safety-tips/" TargetMode="External"/><Relationship Id="rId4" Type="http://schemas.openxmlformats.org/officeDocument/2006/relationships/hyperlink" Target="http://www.tworedroses.com/newsletters/newsletter06302017.html"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5"/>
          <p:cNvSpPr txBox="1"/>
          <p:nvPr/>
        </p:nvSpPr>
        <p:spPr>
          <a:xfrm>
            <a:off x="4253175" y="4053975"/>
            <a:ext cx="4198500" cy="6543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alibri"/>
              <a:ea typeface="Calibri"/>
              <a:cs typeface="Calibri"/>
              <a:sym typeface="Calibri"/>
            </a:endParaRPr>
          </a:p>
        </p:txBody>
      </p:sp>
      <p:sp>
        <p:nvSpPr>
          <p:cNvPr id="100" name="Google Shape;100;p25"/>
          <p:cNvSpPr txBox="1"/>
          <p:nvPr/>
        </p:nvSpPr>
        <p:spPr>
          <a:xfrm>
            <a:off x="3980550" y="400819"/>
            <a:ext cx="4925400" cy="945000"/>
          </a:xfrm>
          <a:prstGeom prst="rect">
            <a:avLst/>
          </a:prstGeom>
          <a:noFill/>
          <a:ln>
            <a:noFill/>
          </a:ln>
        </p:spPr>
        <p:txBody>
          <a:bodyPr spcFirstLastPara="1" wrap="square" lIns="68575" tIns="68575" rIns="68575" bIns="68575" anchor="t" anchorCtr="0">
            <a:noAutofit/>
          </a:bodyPr>
          <a:lstStyle/>
          <a:p>
            <a:pPr marL="0" marR="0" lvl="0" indent="0" algn="ctr" rtl="0">
              <a:lnSpc>
                <a:spcPct val="100000"/>
              </a:lnSpc>
              <a:spcBef>
                <a:spcPts val="0"/>
              </a:spcBef>
              <a:spcAft>
                <a:spcPts val="0"/>
              </a:spcAft>
              <a:buClr>
                <a:srgbClr val="000000"/>
              </a:buClr>
              <a:buSzPts val="2600"/>
              <a:buFont typeface="Arial"/>
              <a:buNone/>
            </a:pPr>
            <a:endParaRPr sz="2600" b="0" i="0" u="none" strike="noStrike" cap="none">
              <a:solidFill>
                <a:srgbClr val="000000"/>
              </a:solidFill>
              <a:latin typeface="Calibri"/>
              <a:ea typeface="Calibri"/>
              <a:cs typeface="Calibri"/>
              <a:sym typeface="Calibri"/>
            </a:endParaRPr>
          </a:p>
        </p:txBody>
      </p:sp>
      <p:pic>
        <p:nvPicPr>
          <p:cNvPr id="101" name="Google Shape;101;p25" descr="A close up of a logo&#10;&#10;Description automatically generated"/>
          <p:cNvPicPr preferRelativeResize="0"/>
          <p:nvPr/>
        </p:nvPicPr>
        <p:blipFill rotWithShape="1">
          <a:blip r:embed="rId3">
            <a:alphaModFix/>
          </a:blip>
          <a:srcRect/>
          <a:stretch/>
        </p:blipFill>
        <p:spPr>
          <a:xfrm>
            <a:off x="573406" y="400825"/>
            <a:ext cx="3407148" cy="1303600"/>
          </a:xfrm>
          <a:prstGeom prst="rect">
            <a:avLst/>
          </a:prstGeom>
          <a:noFill/>
          <a:ln>
            <a:noFill/>
          </a:ln>
        </p:spPr>
      </p:pic>
      <p:sp>
        <p:nvSpPr>
          <p:cNvPr id="102" name="Google Shape;102;p25"/>
          <p:cNvSpPr txBox="1"/>
          <p:nvPr/>
        </p:nvSpPr>
        <p:spPr>
          <a:xfrm>
            <a:off x="447450" y="2037000"/>
            <a:ext cx="4358400" cy="14742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dirty="0">
                <a:latin typeface="Calibri"/>
                <a:ea typeface="Calibri"/>
                <a:cs typeface="Calibri"/>
                <a:sym typeface="Calibri"/>
              </a:rPr>
              <a:t>Marais Press Exhibition</a:t>
            </a:r>
            <a:r>
              <a:rPr lang="en" sz="1800" b="0" i="0" u="none" strike="noStrike" cap="none" dirty="0">
                <a:solidFill>
                  <a:srgbClr val="000000"/>
                </a:solidFill>
                <a:latin typeface="Calibri"/>
                <a:ea typeface="Calibri"/>
                <a:cs typeface="Calibri"/>
                <a:sym typeface="Calibri"/>
              </a:rPr>
              <a:t> </a:t>
            </a:r>
            <a:endParaRPr sz="11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 sz="1800" b="0" i="0" u="none" strike="noStrike" cap="none" dirty="0">
                <a:solidFill>
                  <a:srgbClr val="000000"/>
                </a:solidFill>
                <a:latin typeface="Calibri"/>
                <a:ea typeface="Calibri"/>
                <a:cs typeface="Calibri"/>
                <a:sym typeface="Calibri"/>
              </a:rPr>
              <a:t>Lesson Plan</a:t>
            </a:r>
            <a:endParaRPr sz="1800" b="0" i="0" u="none" strike="noStrike" cap="none" dirty="0">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endParaRPr sz="1800" dirty="0">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 sz="2300" dirty="0">
                <a:latin typeface="Calibri"/>
                <a:ea typeface="Calibri"/>
                <a:cs typeface="Calibri"/>
                <a:sym typeface="Calibri"/>
              </a:rPr>
              <a:t>Distorted Perspective on Styrofoam/Linocut Inspired by Kate Gordon</a:t>
            </a:r>
            <a:endParaRPr sz="2300" dirty="0">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 sz="1800" dirty="0">
                <a:latin typeface="Calibri"/>
                <a:ea typeface="Calibri"/>
                <a:cs typeface="Calibri"/>
                <a:sym typeface="Calibri"/>
              </a:rPr>
              <a:t>  </a:t>
            </a:r>
            <a:endParaRPr sz="1800" dirty="0">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 sz="1800" dirty="0"/>
              <a:t>Created by: Carley Dupr</a:t>
            </a:r>
            <a:r>
              <a:rPr lang="en" sz="1800" dirty="0">
                <a:solidFill>
                  <a:srgbClr val="202124"/>
                </a:solidFill>
                <a:highlight>
                  <a:srgbClr val="FFFFFF"/>
                </a:highlight>
              </a:rPr>
              <a:t>é</a:t>
            </a:r>
          </a:p>
          <a:p>
            <a:pPr marL="0" marR="0" lvl="0" indent="0" algn="ctr" rtl="0">
              <a:lnSpc>
                <a:spcPct val="100000"/>
              </a:lnSpc>
              <a:spcBef>
                <a:spcPts val="0"/>
              </a:spcBef>
              <a:spcAft>
                <a:spcPts val="0"/>
              </a:spcAft>
              <a:buClr>
                <a:srgbClr val="000000"/>
              </a:buClr>
              <a:buSzPts val="1800"/>
              <a:buFont typeface="Arial"/>
              <a:buNone/>
            </a:pPr>
            <a:r>
              <a:rPr lang="en" sz="1800">
                <a:solidFill>
                  <a:srgbClr val="202124"/>
                </a:solidFill>
                <a:highlight>
                  <a:srgbClr val="FFFFFF"/>
                </a:highlight>
              </a:rPr>
              <a:t>UL Art Education, Fall 2021</a:t>
            </a:r>
            <a:endParaRPr sz="1800" dirty="0"/>
          </a:p>
        </p:txBody>
      </p:sp>
      <p:pic>
        <p:nvPicPr>
          <p:cNvPr id="103" name="Google Shape;103;p25"/>
          <p:cNvPicPr preferRelativeResize="0"/>
          <p:nvPr/>
        </p:nvPicPr>
        <p:blipFill>
          <a:blip r:embed="rId4">
            <a:alphaModFix/>
          </a:blip>
          <a:stretch>
            <a:fillRect/>
          </a:stretch>
        </p:blipFill>
        <p:spPr>
          <a:xfrm>
            <a:off x="5319749" y="251300"/>
            <a:ext cx="2570712" cy="2673874"/>
          </a:xfrm>
          <a:prstGeom prst="rect">
            <a:avLst/>
          </a:prstGeom>
          <a:noFill/>
          <a:ln>
            <a:noFill/>
          </a:ln>
        </p:spPr>
      </p:pic>
      <p:pic>
        <p:nvPicPr>
          <p:cNvPr id="104" name="Google Shape;104;p25"/>
          <p:cNvPicPr preferRelativeResize="0"/>
          <p:nvPr/>
        </p:nvPicPr>
        <p:blipFill rotWithShape="1">
          <a:blip r:embed="rId5">
            <a:alphaModFix/>
          </a:blip>
          <a:srcRect b="4306"/>
          <a:stretch/>
        </p:blipFill>
        <p:spPr>
          <a:xfrm>
            <a:off x="5130225" y="3024125"/>
            <a:ext cx="2949750" cy="191989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34"/>
          <p:cNvSpPr txBox="1">
            <a:spLocks noGrp="1"/>
          </p:cNvSpPr>
          <p:nvPr>
            <p:ph type="title"/>
          </p:nvPr>
        </p:nvSpPr>
        <p:spPr>
          <a:xfrm>
            <a:off x="209700" y="656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Times New Roman"/>
                <a:ea typeface="Times New Roman"/>
                <a:cs typeface="Times New Roman"/>
                <a:sym typeface="Times New Roman"/>
              </a:rPr>
              <a:t>Materials List:</a:t>
            </a:r>
            <a:endParaRPr>
              <a:latin typeface="Times New Roman"/>
              <a:ea typeface="Times New Roman"/>
              <a:cs typeface="Times New Roman"/>
              <a:sym typeface="Times New Roman"/>
            </a:endParaRPr>
          </a:p>
        </p:txBody>
      </p:sp>
      <p:graphicFrame>
        <p:nvGraphicFramePr>
          <p:cNvPr id="186" name="Google Shape;186;p34"/>
          <p:cNvGraphicFramePr/>
          <p:nvPr/>
        </p:nvGraphicFramePr>
        <p:xfrm>
          <a:off x="475825" y="638350"/>
          <a:ext cx="3000000" cy="3000000"/>
        </p:xfrm>
        <a:graphic>
          <a:graphicData uri="http://schemas.openxmlformats.org/drawingml/2006/table">
            <a:tbl>
              <a:tblPr>
                <a:noFill/>
                <a:tableStyleId>{B727736C-3D0F-4E67-B9C0-5C41E7C43867}</a:tableStyleId>
              </a:tblPr>
              <a:tblGrid>
                <a:gridCol w="4126925">
                  <a:extLst>
                    <a:ext uri="{9D8B030D-6E8A-4147-A177-3AD203B41FA5}">
                      <a16:colId xmlns:a16="http://schemas.microsoft.com/office/drawing/2014/main" val="20000"/>
                    </a:ext>
                  </a:extLst>
                </a:gridCol>
                <a:gridCol w="4065425">
                  <a:extLst>
                    <a:ext uri="{9D8B030D-6E8A-4147-A177-3AD203B41FA5}">
                      <a16:colId xmlns:a16="http://schemas.microsoft.com/office/drawing/2014/main" val="20001"/>
                    </a:ext>
                  </a:extLst>
                </a:gridCol>
              </a:tblGrid>
              <a:tr h="351200">
                <a:tc>
                  <a:txBody>
                    <a:bodyPr/>
                    <a:lstStyle/>
                    <a:p>
                      <a:pPr marL="0" lvl="0" indent="0" algn="ctr" rtl="0">
                        <a:spcBef>
                          <a:spcPts val="0"/>
                        </a:spcBef>
                        <a:spcAft>
                          <a:spcPts val="0"/>
                        </a:spcAft>
                        <a:buNone/>
                      </a:pPr>
                      <a:r>
                        <a:rPr lang="en" sz="1600" b="1">
                          <a:latin typeface="Times New Roman"/>
                          <a:ea typeface="Times New Roman"/>
                          <a:cs typeface="Times New Roman"/>
                          <a:sym typeface="Times New Roman"/>
                        </a:rPr>
                        <a:t>Option 1 </a:t>
                      </a:r>
                      <a:endParaRPr sz="1600" b="1">
                        <a:latin typeface="Times New Roman"/>
                        <a:ea typeface="Times New Roman"/>
                        <a:cs typeface="Times New Roman"/>
                        <a:sym typeface="Times New Roman"/>
                      </a:endParaRPr>
                    </a:p>
                  </a:txBody>
                  <a:tcPr marL="91425" marR="91425" marT="91425" marB="91425"/>
                </a:tc>
                <a:tc>
                  <a:txBody>
                    <a:bodyPr/>
                    <a:lstStyle/>
                    <a:p>
                      <a:pPr marL="0" lvl="0" indent="0" algn="ctr" rtl="0">
                        <a:spcBef>
                          <a:spcPts val="0"/>
                        </a:spcBef>
                        <a:spcAft>
                          <a:spcPts val="0"/>
                        </a:spcAft>
                        <a:buNone/>
                      </a:pPr>
                      <a:r>
                        <a:rPr lang="en" sz="1600" b="1">
                          <a:latin typeface="Times New Roman"/>
                          <a:ea typeface="Times New Roman"/>
                          <a:cs typeface="Times New Roman"/>
                          <a:sym typeface="Times New Roman"/>
                        </a:rPr>
                        <a:t>Option 2</a:t>
                      </a:r>
                      <a:endParaRPr sz="1600" b="1">
                        <a:latin typeface="Times New Roman"/>
                        <a:ea typeface="Times New Roman"/>
                        <a:cs typeface="Times New Roman"/>
                        <a:sym typeface="Times New Roman"/>
                      </a:endParaRPr>
                    </a:p>
                  </a:txBody>
                  <a:tcPr marL="91425" marR="91425" marT="91425" marB="91425"/>
                </a:tc>
                <a:extLst>
                  <a:ext uri="{0D108BD9-81ED-4DB2-BD59-A6C34878D82A}">
                    <a16:rowId xmlns:a16="http://schemas.microsoft.com/office/drawing/2014/main" val="10000"/>
                  </a:ext>
                </a:extLst>
              </a:tr>
              <a:tr h="351200">
                <a:tc>
                  <a:txBody>
                    <a:bodyPr/>
                    <a:lstStyle/>
                    <a:p>
                      <a:pPr marL="0" lvl="0" indent="0" algn="ctr" rtl="0">
                        <a:spcBef>
                          <a:spcPts val="0"/>
                        </a:spcBef>
                        <a:spcAft>
                          <a:spcPts val="0"/>
                        </a:spcAft>
                        <a:buNone/>
                      </a:pPr>
                      <a:r>
                        <a:rPr lang="en">
                          <a:latin typeface="Times New Roman"/>
                          <a:ea typeface="Times New Roman"/>
                          <a:cs typeface="Times New Roman"/>
                          <a:sym typeface="Times New Roman"/>
                        </a:rPr>
                        <a:t>Styrofoam</a:t>
                      </a:r>
                      <a:endParaRPr>
                        <a:latin typeface="Times New Roman"/>
                        <a:ea typeface="Times New Roman"/>
                        <a:cs typeface="Times New Roman"/>
                        <a:sym typeface="Times New Roman"/>
                      </a:endParaRPr>
                    </a:p>
                  </a:txBody>
                  <a:tcPr marL="91425" marR="91425" marT="91425" marB="91425"/>
                </a:tc>
                <a:tc>
                  <a:txBody>
                    <a:bodyPr/>
                    <a:lstStyle/>
                    <a:p>
                      <a:pPr marL="0" lvl="0" indent="0" algn="ctr" rtl="0">
                        <a:spcBef>
                          <a:spcPts val="0"/>
                        </a:spcBef>
                        <a:spcAft>
                          <a:spcPts val="0"/>
                        </a:spcAft>
                        <a:buNone/>
                      </a:pPr>
                      <a:r>
                        <a:rPr lang="en">
                          <a:latin typeface="Times New Roman"/>
                          <a:ea typeface="Times New Roman"/>
                          <a:cs typeface="Times New Roman"/>
                          <a:sym typeface="Times New Roman"/>
                        </a:rPr>
                        <a:t>Linoleum</a:t>
                      </a:r>
                      <a:endParaRPr>
                        <a:latin typeface="Times New Roman"/>
                        <a:ea typeface="Times New Roman"/>
                        <a:cs typeface="Times New Roman"/>
                        <a:sym typeface="Times New Roman"/>
                      </a:endParaRPr>
                    </a:p>
                  </a:txBody>
                  <a:tcPr marL="91425" marR="91425" marT="91425" marB="91425"/>
                </a:tc>
                <a:extLst>
                  <a:ext uri="{0D108BD9-81ED-4DB2-BD59-A6C34878D82A}">
                    <a16:rowId xmlns:a16="http://schemas.microsoft.com/office/drawing/2014/main" val="10001"/>
                  </a:ext>
                </a:extLst>
              </a:tr>
              <a:tr h="351200">
                <a:tc>
                  <a:txBody>
                    <a:bodyPr/>
                    <a:lstStyle/>
                    <a:p>
                      <a:pPr marL="0" lvl="0" indent="0" algn="ctr" rtl="0">
                        <a:spcBef>
                          <a:spcPts val="0"/>
                        </a:spcBef>
                        <a:spcAft>
                          <a:spcPts val="0"/>
                        </a:spcAft>
                        <a:buNone/>
                      </a:pPr>
                      <a:r>
                        <a:rPr lang="en">
                          <a:latin typeface="Times New Roman"/>
                          <a:ea typeface="Times New Roman"/>
                          <a:cs typeface="Times New Roman"/>
                          <a:sym typeface="Times New Roman"/>
                        </a:rPr>
                        <a:t>Dull Pencil</a:t>
                      </a:r>
                      <a:endParaRPr>
                        <a:latin typeface="Times New Roman"/>
                        <a:ea typeface="Times New Roman"/>
                        <a:cs typeface="Times New Roman"/>
                        <a:sym typeface="Times New Roman"/>
                      </a:endParaRPr>
                    </a:p>
                  </a:txBody>
                  <a:tcPr marL="91425" marR="91425" marT="91425" marB="91425"/>
                </a:tc>
                <a:tc>
                  <a:txBody>
                    <a:bodyPr/>
                    <a:lstStyle/>
                    <a:p>
                      <a:pPr marL="0" lvl="0" indent="0" algn="ctr" rtl="0">
                        <a:spcBef>
                          <a:spcPts val="0"/>
                        </a:spcBef>
                        <a:spcAft>
                          <a:spcPts val="0"/>
                        </a:spcAft>
                        <a:buNone/>
                      </a:pPr>
                      <a:r>
                        <a:rPr lang="en">
                          <a:latin typeface="Times New Roman"/>
                          <a:ea typeface="Times New Roman"/>
                          <a:cs typeface="Times New Roman"/>
                          <a:sym typeface="Times New Roman"/>
                        </a:rPr>
                        <a:t>Carving tools with various sized tips</a:t>
                      </a:r>
                      <a:endParaRPr>
                        <a:latin typeface="Times New Roman"/>
                        <a:ea typeface="Times New Roman"/>
                        <a:cs typeface="Times New Roman"/>
                        <a:sym typeface="Times New Roman"/>
                      </a:endParaRPr>
                    </a:p>
                  </a:txBody>
                  <a:tcPr marL="91425" marR="91425" marT="91425" marB="91425"/>
                </a:tc>
                <a:extLst>
                  <a:ext uri="{0D108BD9-81ED-4DB2-BD59-A6C34878D82A}">
                    <a16:rowId xmlns:a16="http://schemas.microsoft.com/office/drawing/2014/main" val="10002"/>
                  </a:ext>
                </a:extLst>
              </a:tr>
              <a:tr h="414800">
                <a:tc>
                  <a:txBody>
                    <a:bodyPr/>
                    <a:lstStyle/>
                    <a:p>
                      <a:pPr marL="0" lvl="0" indent="0" algn="ctr" rtl="0">
                        <a:spcBef>
                          <a:spcPts val="0"/>
                        </a:spcBef>
                        <a:spcAft>
                          <a:spcPts val="0"/>
                        </a:spcAft>
                        <a:buNone/>
                      </a:pPr>
                      <a:endParaRPr>
                        <a:latin typeface="Times New Roman"/>
                        <a:ea typeface="Times New Roman"/>
                        <a:cs typeface="Times New Roman"/>
                        <a:sym typeface="Times New Roman"/>
                      </a:endParaRPr>
                    </a:p>
                  </a:txBody>
                  <a:tcPr marL="91425" marR="91425" marT="91425" marB="91425"/>
                </a:tc>
                <a:tc>
                  <a:txBody>
                    <a:bodyPr/>
                    <a:lstStyle/>
                    <a:p>
                      <a:pPr marL="0" lvl="0" indent="0" algn="ctr" rtl="0">
                        <a:spcBef>
                          <a:spcPts val="0"/>
                        </a:spcBef>
                        <a:spcAft>
                          <a:spcPts val="0"/>
                        </a:spcAft>
                        <a:buNone/>
                      </a:pPr>
                      <a:r>
                        <a:rPr lang="en">
                          <a:latin typeface="Times New Roman"/>
                          <a:ea typeface="Times New Roman"/>
                          <a:cs typeface="Times New Roman"/>
                          <a:sym typeface="Times New Roman"/>
                        </a:rPr>
                        <a:t>Linoleum Plate Holder</a:t>
                      </a:r>
                      <a:endParaRPr>
                        <a:latin typeface="Times New Roman"/>
                        <a:ea typeface="Times New Roman"/>
                        <a:cs typeface="Times New Roman"/>
                        <a:sym typeface="Times New Roman"/>
                      </a:endParaRPr>
                    </a:p>
                  </a:txBody>
                  <a:tcPr marL="91425" marR="91425" marT="91425" marB="91425"/>
                </a:tc>
                <a:extLst>
                  <a:ext uri="{0D108BD9-81ED-4DB2-BD59-A6C34878D82A}">
                    <a16:rowId xmlns:a16="http://schemas.microsoft.com/office/drawing/2014/main" val="10003"/>
                  </a:ext>
                </a:extLst>
              </a:tr>
              <a:tr h="351200">
                <a:tc gridSpan="2">
                  <a:txBody>
                    <a:bodyPr/>
                    <a:lstStyle/>
                    <a:p>
                      <a:pPr marL="0" lvl="0" indent="0" algn="ctr" rtl="0">
                        <a:spcBef>
                          <a:spcPts val="0"/>
                        </a:spcBef>
                        <a:spcAft>
                          <a:spcPts val="0"/>
                        </a:spcAft>
                        <a:buNone/>
                      </a:pPr>
                      <a:r>
                        <a:rPr lang="en">
                          <a:latin typeface="Times New Roman"/>
                          <a:ea typeface="Times New Roman"/>
                          <a:cs typeface="Times New Roman"/>
                          <a:sym typeface="Times New Roman"/>
                        </a:rPr>
                        <a:t>Paper -- one for registration,  and one to transfer ink onto.</a:t>
                      </a:r>
                      <a:endParaRPr>
                        <a:latin typeface="Times New Roman"/>
                        <a:ea typeface="Times New Roman"/>
                        <a:cs typeface="Times New Roman"/>
                        <a:sym typeface="Times New Roman"/>
                      </a:endParaRPr>
                    </a:p>
                  </a:txBody>
                  <a:tcPr marL="91425" marR="91425" marT="91425" marB="91425"/>
                </a:tc>
                <a:tc hMerge="1">
                  <a:txBody>
                    <a:bodyPr/>
                    <a:lstStyle/>
                    <a:p>
                      <a:endParaRPr lang="en-US"/>
                    </a:p>
                  </a:txBody>
                  <a:tcPr/>
                </a:tc>
                <a:extLst>
                  <a:ext uri="{0D108BD9-81ED-4DB2-BD59-A6C34878D82A}">
                    <a16:rowId xmlns:a16="http://schemas.microsoft.com/office/drawing/2014/main" val="10004"/>
                  </a:ext>
                </a:extLst>
              </a:tr>
              <a:tr h="351200">
                <a:tc gridSpan="2">
                  <a:txBody>
                    <a:bodyPr/>
                    <a:lstStyle/>
                    <a:p>
                      <a:pPr marL="0" lvl="0" indent="0" algn="ctr" rtl="0">
                        <a:spcBef>
                          <a:spcPts val="0"/>
                        </a:spcBef>
                        <a:spcAft>
                          <a:spcPts val="0"/>
                        </a:spcAft>
                        <a:buNone/>
                      </a:pPr>
                      <a:r>
                        <a:rPr lang="en">
                          <a:latin typeface="Times New Roman"/>
                          <a:ea typeface="Times New Roman"/>
                          <a:cs typeface="Times New Roman"/>
                          <a:sym typeface="Times New Roman"/>
                        </a:rPr>
                        <a:t>Tracing Paper</a:t>
                      </a:r>
                      <a:endParaRPr>
                        <a:latin typeface="Times New Roman"/>
                        <a:ea typeface="Times New Roman"/>
                        <a:cs typeface="Times New Roman"/>
                        <a:sym typeface="Times New Roman"/>
                      </a:endParaRPr>
                    </a:p>
                  </a:txBody>
                  <a:tcPr marL="91425" marR="91425" marT="91425" marB="91425"/>
                </a:tc>
                <a:tc hMerge="1">
                  <a:txBody>
                    <a:bodyPr/>
                    <a:lstStyle/>
                    <a:p>
                      <a:endParaRPr lang="en-US"/>
                    </a:p>
                  </a:txBody>
                  <a:tcPr/>
                </a:tc>
                <a:extLst>
                  <a:ext uri="{0D108BD9-81ED-4DB2-BD59-A6C34878D82A}">
                    <a16:rowId xmlns:a16="http://schemas.microsoft.com/office/drawing/2014/main" val="10005"/>
                  </a:ext>
                </a:extLst>
              </a:tr>
              <a:tr h="351200">
                <a:tc gridSpan="2">
                  <a:txBody>
                    <a:bodyPr/>
                    <a:lstStyle/>
                    <a:p>
                      <a:pPr marL="0" lvl="0" indent="0" algn="ctr" rtl="0">
                        <a:spcBef>
                          <a:spcPts val="0"/>
                        </a:spcBef>
                        <a:spcAft>
                          <a:spcPts val="0"/>
                        </a:spcAft>
                        <a:buNone/>
                      </a:pPr>
                      <a:r>
                        <a:rPr lang="en">
                          <a:latin typeface="Times New Roman"/>
                          <a:ea typeface="Times New Roman"/>
                          <a:cs typeface="Times New Roman"/>
                          <a:sym typeface="Times New Roman"/>
                        </a:rPr>
                        <a:t>Tape</a:t>
                      </a:r>
                      <a:endParaRPr>
                        <a:latin typeface="Times New Roman"/>
                        <a:ea typeface="Times New Roman"/>
                        <a:cs typeface="Times New Roman"/>
                        <a:sym typeface="Times New Roman"/>
                      </a:endParaRPr>
                    </a:p>
                  </a:txBody>
                  <a:tcPr marL="91425" marR="91425" marT="91425" marB="91425"/>
                </a:tc>
                <a:tc hMerge="1">
                  <a:txBody>
                    <a:bodyPr/>
                    <a:lstStyle/>
                    <a:p>
                      <a:endParaRPr lang="en-US"/>
                    </a:p>
                  </a:txBody>
                  <a:tcPr/>
                </a:tc>
                <a:extLst>
                  <a:ext uri="{0D108BD9-81ED-4DB2-BD59-A6C34878D82A}">
                    <a16:rowId xmlns:a16="http://schemas.microsoft.com/office/drawing/2014/main" val="10006"/>
                  </a:ext>
                </a:extLst>
              </a:tr>
              <a:tr h="351200">
                <a:tc gridSpan="2">
                  <a:txBody>
                    <a:bodyPr/>
                    <a:lstStyle/>
                    <a:p>
                      <a:pPr marL="0" lvl="0" indent="0" algn="ctr" rtl="0">
                        <a:spcBef>
                          <a:spcPts val="0"/>
                        </a:spcBef>
                        <a:spcAft>
                          <a:spcPts val="0"/>
                        </a:spcAft>
                        <a:buNone/>
                      </a:pPr>
                      <a:r>
                        <a:rPr lang="en">
                          <a:latin typeface="Times New Roman"/>
                          <a:ea typeface="Times New Roman"/>
                          <a:cs typeface="Times New Roman"/>
                          <a:sym typeface="Times New Roman"/>
                        </a:rPr>
                        <a:t>Block Ink</a:t>
                      </a:r>
                      <a:endParaRPr>
                        <a:latin typeface="Times New Roman"/>
                        <a:ea typeface="Times New Roman"/>
                        <a:cs typeface="Times New Roman"/>
                        <a:sym typeface="Times New Roman"/>
                      </a:endParaRPr>
                    </a:p>
                  </a:txBody>
                  <a:tcPr marL="91425" marR="91425" marT="91425" marB="91425"/>
                </a:tc>
                <a:tc hMerge="1">
                  <a:txBody>
                    <a:bodyPr/>
                    <a:lstStyle/>
                    <a:p>
                      <a:endParaRPr lang="en-US"/>
                    </a:p>
                  </a:txBody>
                  <a:tcPr/>
                </a:tc>
                <a:extLst>
                  <a:ext uri="{0D108BD9-81ED-4DB2-BD59-A6C34878D82A}">
                    <a16:rowId xmlns:a16="http://schemas.microsoft.com/office/drawing/2014/main" val="10007"/>
                  </a:ext>
                </a:extLst>
              </a:tr>
              <a:tr h="351200">
                <a:tc gridSpan="2">
                  <a:txBody>
                    <a:bodyPr/>
                    <a:lstStyle/>
                    <a:p>
                      <a:pPr marL="0" lvl="0" indent="0" algn="ctr" rtl="0">
                        <a:spcBef>
                          <a:spcPts val="0"/>
                        </a:spcBef>
                        <a:spcAft>
                          <a:spcPts val="0"/>
                        </a:spcAft>
                        <a:buNone/>
                      </a:pPr>
                      <a:r>
                        <a:rPr lang="en">
                          <a:latin typeface="Times New Roman"/>
                          <a:ea typeface="Times New Roman"/>
                          <a:cs typeface="Times New Roman"/>
                          <a:sym typeface="Times New Roman"/>
                        </a:rPr>
                        <a:t>Sheet of plexiglass</a:t>
                      </a:r>
                      <a:endParaRPr>
                        <a:latin typeface="Times New Roman"/>
                        <a:ea typeface="Times New Roman"/>
                        <a:cs typeface="Times New Roman"/>
                        <a:sym typeface="Times New Roman"/>
                      </a:endParaRPr>
                    </a:p>
                  </a:txBody>
                  <a:tcPr marL="91425" marR="91425" marT="91425" marB="91425"/>
                </a:tc>
                <a:tc hMerge="1">
                  <a:txBody>
                    <a:bodyPr/>
                    <a:lstStyle/>
                    <a:p>
                      <a:endParaRPr lang="en-US"/>
                    </a:p>
                  </a:txBody>
                  <a:tcPr/>
                </a:tc>
                <a:extLst>
                  <a:ext uri="{0D108BD9-81ED-4DB2-BD59-A6C34878D82A}">
                    <a16:rowId xmlns:a16="http://schemas.microsoft.com/office/drawing/2014/main" val="10008"/>
                  </a:ext>
                </a:extLst>
              </a:tr>
              <a:tr h="351200">
                <a:tc gridSpan="2">
                  <a:txBody>
                    <a:bodyPr/>
                    <a:lstStyle/>
                    <a:p>
                      <a:pPr marL="0" lvl="0" indent="0" algn="ctr" rtl="0">
                        <a:spcBef>
                          <a:spcPts val="0"/>
                        </a:spcBef>
                        <a:spcAft>
                          <a:spcPts val="0"/>
                        </a:spcAft>
                        <a:buNone/>
                      </a:pPr>
                      <a:r>
                        <a:rPr lang="en">
                          <a:latin typeface="Times New Roman"/>
                          <a:ea typeface="Times New Roman"/>
                          <a:cs typeface="Times New Roman"/>
                          <a:sym typeface="Times New Roman"/>
                        </a:rPr>
                        <a:t>Brayer</a:t>
                      </a:r>
                      <a:endParaRPr>
                        <a:latin typeface="Times New Roman"/>
                        <a:ea typeface="Times New Roman"/>
                        <a:cs typeface="Times New Roman"/>
                        <a:sym typeface="Times New Roman"/>
                      </a:endParaRPr>
                    </a:p>
                  </a:txBody>
                  <a:tcPr marL="91425" marR="91425" marT="91425" marB="91425"/>
                </a:tc>
                <a:tc hMerge="1">
                  <a:txBody>
                    <a:bodyPr/>
                    <a:lstStyle/>
                    <a:p>
                      <a:endParaRPr lang="en-US"/>
                    </a:p>
                  </a:txBody>
                  <a:tcPr/>
                </a:tc>
                <a:extLst>
                  <a:ext uri="{0D108BD9-81ED-4DB2-BD59-A6C34878D82A}">
                    <a16:rowId xmlns:a16="http://schemas.microsoft.com/office/drawing/2014/main" val="10009"/>
                  </a:ext>
                </a:extLst>
              </a:tr>
              <a:tr h="351200">
                <a:tc gridSpan="2">
                  <a:txBody>
                    <a:bodyPr/>
                    <a:lstStyle/>
                    <a:p>
                      <a:pPr marL="0" lvl="0" indent="0" algn="ctr" rtl="0">
                        <a:spcBef>
                          <a:spcPts val="0"/>
                        </a:spcBef>
                        <a:spcAft>
                          <a:spcPts val="0"/>
                        </a:spcAft>
                        <a:buNone/>
                      </a:pPr>
                      <a:r>
                        <a:rPr lang="en">
                          <a:latin typeface="Times New Roman"/>
                          <a:ea typeface="Times New Roman"/>
                          <a:cs typeface="Times New Roman"/>
                          <a:sym typeface="Times New Roman"/>
                        </a:rPr>
                        <a:t>Large Spoon</a:t>
                      </a:r>
                      <a:endParaRPr>
                        <a:latin typeface="Times New Roman"/>
                        <a:ea typeface="Times New Roman"/>
                        <a:cs typeface="Times New Roman"/>
                        <a:sym typeface="Times New Roman"/>
                      </a:endParaRPr>
                    </a:p>
                  </a:txBody>
                  <a:tcPr marL="91425" marR="91425" marT="91425" marB="91425"/>
                </a:tc>
                <a:tc hMerge="1">
                  <a:txBody>
                    <a:bodyPr/>
                    <a:lstStyle/>
                    <a:p>
                      <a:endParaRPr lang="en-US"/>
                    </a:p>
                  </a:txBody>
                  <a:tcPr/>
                </a:tc>
                <a:extLst>
                  <a:ext uri="{0D108BD9-81ED-4DB2-BD59-A6C34878D82A}">
                    <a16:rowId xmlns:a16="http://schemas.microsoft.com/office/drawing/2014/main" val="10010"/>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35"/>
          <p:cNvSpPr txBox="1"/>
          <p:nvPr/>
        </p:nvSpPr>
        <p:spPr>
          <a:xfrm>
            <a:off x="4253175" y="4053975"/>
            <a:ext cx="4198500" cy="6543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alibri"/>
              <a:ea typeface="Calibri"/>
              <a:cs typeface="Calibri"/>
              <a:sym typeface="Calibri"/>
            </a:endParaRPr>
          </a:p>
        </p:txBody>
      </p:sp>
      <p:sp>
        <p:nvSpPr>
          <p:cNvPr id="192" name="Google Shape;192;p35"/>
          <p:cNvSpPr txBox="1"/>
          <p:nvPr/>
        </p:nvSpPr>
        <p:spPr>
          <a:xfrm>
            <a:off x="3980550" y="400819"/>
            <a:ext cx="4925400" cy="945000"/>
          </a:xfrm>
          <a:prstGeom prst="rect">
            <a:avLst/>
          </a:prstGeom>
          <a:noFill/>
          <a:ln>
            <a:noFill/>
          </a:ln>
        </p:spPr>
        <p:txBody>
          <a:bodyPr spcFirstLastPara="1" wrap="square" lIns="68575" tIns="68575" rIns="68575" bIns="68575" anchor="t" anchorCtr="0">
            <a:noAutofit/>
          </a:bodyPr>
          <a:lstStyle/>
          <a:p>
            <a:pPr marL="0" marR="0" lvl="0" indent="0" algn="ctr" rtl="0">
              <a:lnSpc>
                <a:spcPct val="100000"/>
              </a:lnSpc>
              <a:spcBef>
                <a:spcPts val="0"/>
              </a:spcBef>
              <a:spcAft>
                <a:spcPts val="0"/>
              </a:spcAft>
              <a:buClr>
                <a:srgbClr val="000000"/>
              </a:buClr>
              <a:buSzPts val="2600"/>
              <a:buFont typeface="Arial"/>
              <a:buNone/>
            </a:pPr>
            <a:endParaRPr sz="2600" b="0" i="0" u="none" strike="noStrike" cap="none">
              <a:solidFill>
                <a:srgbClr val="000000"/>
              </a:solidFill>
              <a:latin typeface="Calibri"/>
              <a:ea typeface="Calibri"/>
              <a:cs typeface="Calibri"/>
              <a:sym typeface="Calibri"/>
            </a:endParaRPr>
          </a:p>
        </p:txBody>
      </p:sp>
      <p:sp>
        <p:nvSpPr>
          <p:cNvPr id="193" name="Google Shape;193;p35"/>
          <p:cNvSpPr txBox="1"/>
          <p:nvPr/>
        </p:nvSpPr>
        <p:spPr>
          <a:xfrm>
            <a:off x="4107788" y="1345819"/>
            <a:ext cx="4198500" cy="1826700"/>
          </a:xfrm>
          <a:prstGeom prst="rect">
            <a:avLst/>
          </a:prstGeom>
          <a:noFill/>
          <a:ln>
            <a:noFill/>
          </a:ln>
        </p:spPr>
        <p:txBody>
          <a:bodyPr spcFirstLastPara="1" wrap="square" lIns="68575" tIns="68575" rIns="68575" bIns="68575" anchor="t" anchorCtr="0">
            <a:noAutofit/>
          </a:bodyPr>
          <a:lstStyle/>
          <a:p>
            <a:pPr marL="342900" marR="0" lvl="0" indent="0" algn="l" rtl="0">
              <a:lnSpc>
                <a:spcPct val="100000"/>
              </a:lnSpc>
              <a:spcBef>
                <a:spcPts val="0"/>
              </a:spcBef>
              <a:spcAft>
                <a:spcPts val="800"/>
              </a:spcAft>
              <a:buClr>
                <a:srgbClr val="000000"/>
              </a:buClr>
              <a:buSzPts val="2100"/>
              <a:buFont typeface="Arial"/>
              <a:buNone/>
            </a:pPr>
            <a:endParaRPr sz="2100" b="0" i="0" u="none" strike="noStrike" cap="none">
              <a:solidFill>
                <a:srgbClr val="000000"/>
              </a:solidFill>
              <a:latin typeface="Calibri"/>
              <a:ea typeface="Calibri"/>
              <a:cs typeface="Calibri"/>
              <a:sym typeface="Calibri"/>
            </a:endParaRPr>
          </a:p>
        </p:txBody>
      </p:sp>
      <p:sp>
        <p:nvSpPr>
          <p:cNvPr id="194" name="Google Shape;194;p3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latin typeface="Times New Roman"/>
                <a:ea typeface="Times New Roman"/>
                <a:cs typeface="Times New Roman"/>
                <a:sym typeface="Times New Roman"/>
              </a:rPr>
              <a:t>Process</a:t>
            </a:r>
            <a:endParaRPr>
              <a:latin typeface="Times New Roman"/>
              <a:ea typeface="Times New Roman"/>
              <a:cs typeface="Times New Roman"/>
              <a:sym typeface="Times New Roman"/>
            </a:endParaRPr>
          </a:p>
        </p:txBody>
      </p:sp>
      <p:sp>
        <p:nvSpPr>
          <p:cNvPr id="195" name="Google Shape;195;p35"/>
          <p:cNvSpPr txBox="1">
            <a:spLocks noGrp="1"/>
          </p:cNvSpPr>
          <p:nvPr>
            <p:ph type="body" idx="1"/>
          </p:nvPr>
        </p:nvSpPr>
        <p:spPr>
          <a:xfrm>
            <a:off x="311700" y="940125"/>
            <a:ext cx="4332000" cy="2777400"/>
          </a:xfrm>
          <a:prstGeom prst="rect">
            <a:avLst/>
          </a:prstGeom>
          <a:noFill/>
          <a:ln>
            <a:noFill/>
          </a:ln>
        </p:spPr>
        <p:txBody>
          <a:bodyPr spcFirstLastPara="1" wrap="square" lIns="91425" tIns="91425" rIns="91425" bIns="91425" anchor="t" anchorCtr="0">
            <a:noAutofit/>
          </a:bodyPr>
          <a:lstStyle/>
          <a:p>
            <a:pPr marL="457200" lvl="0" indent="-355600" algn="l" rtl="0">
              <a:lnSpc>
                <a:spcPct val="115000"/>
              </a:lnSpc>
              <a:spcBef>
                <a:spcPts val="0"/>
              </a:spcBef>
              <a:spcAft>
                <a:spcPts val="0"/>
              </a:spcAft>
              <a:buClr>
                <a:srgbClr val="000000"/>
              </a:buClr>
              <a:buSzPts val="2000"/>
              <a:buFont typeface="Times New Roman"/>
              <a:buAutoNum type="arabicPeriod"/>
            </a:pPr>
            <a:r>
              <a:rPr lang="en" sz="2000">
                <a:solidFill>
                  <a:srgbClr val="000000"/>
                </a:solidFill>
                <a:latin typeface="Times New Roman"/>
                <a:ea typeface="Times New Roman"/>
                <a:cs typeface="Times New Roman"/>
                <a:sym typeface="Times New Roman"/>
              </a:rPr>
              <a:t>Create 4 compositions of an abstract landscape displaying distorted perspective with a horizon line.</a:t>
            </a:r>
            <a:endParaRPr sz="2000">
              <a:solidFill>
                <a:srgbClr val="000000"/>
              </a:solidFill>
              <a:latin typeface="Times New Roman"/>
              <a:ea typeface="Times New Roman"/>
              <a:cs typeface="Times New Roman"/>
              <a:sym typeface="Times New Roman"/>
            </a:endParaRPr>
          </a:p>
          <a:p>
            <a:pPr marL="914400" lvl="1" indent="-361950" algn="l" rtl="0">
              <a:lnSpc>
                <a:spcPct val="115000"/>
              </a:lnSpc>
              <a:spcBef>
                <a:spcPts val="0"/>
              </a:spcBef>
              <a:spcAft>
                <a:spcPts val="0"/>
              </a:spcAft>
              <a:buClr>
                <a:srgbClr val="000000"/>
              </a:buClr>
              <a:buSzPts val="2100"/>
              <a:buFont typeface="Times New Roman"/>
              <a:buAutoNum type="alphaLcPeriod"/>
            </a:pPr>
            <a:r>
              <a:rPr lang="en" sz="2000">
                <a:solidFill>
                  <a:srgbClr val="000000"/>
                </a:solidFill>
                <a:latin typeface="Times New Roman"/>
                <a:ea typeface="Times New Roman"/>
                <a:cs typeface="Times New Roman"/>
                <a:sym typeface="Times New Roman"/>
              </a:rPr>
              <a:t>Measure out dimension of the </a:t>
            </a:r>
            <a:r>
              <a:rPr lang="en" sz="1900">
                <a:solidFill>
                  <a:schemeClr val="dk1"/>
                </a:solidFill>
                <a:latin typeface="Times New Roman"/>
                <a:ea typeface="Times New Roman"/>
                <a:cs typeface="Times New Roman"/>
                <a:sym typeface="Times New Roman"/>
              </a:rPr>
              <a:t>plate</a:t>
            </a:r>
            <a:r>
              <a:rPr lang="en" sz="2000">
                <a:solidFill>
                  <a:srgbClr val="000000"/>
                </a:solidFill>
                <a:latin typeface="Times New Roman"/>
                <a:ea typeface="Times New Roman"/>
                <a:cs typeface="Times New Roman"/>
                <a:sym typeface="Times New Roman"/>
              </a:rPr>
              <a:t> onto tracing paper</a:t>
            </a:r>
            <a:endParaRPr sz="2000">
              <a:solidFill>
                <a:srgbClr val="000000"/>
              </a:solidFill>
              <a:latin typeface="Times New Roman"/>
              <a:ea typeface="Times New Roman"/>
              <a:cs typeface="Times New Roman"/>
              <a:sym typeface="Times New Roman"/>
            </a:endParaRPr>
          </a:p>
          <a:p>
            <a:pPr marL="914400" lvl="1" indent="-355600" algn="l" rtl="0">
              <a:lnSpc>
                <a:spcPct val="115000"/>
              </a:lnSpc>
              <a:spcBef>
                <a:spcPts val="0"/>
              </a:spcBef>
              <a:spcAft>
                <a:spcPts val="0"/>
              </a:spcAft>
              <a:buClr>
                <a:srgbClr val="000000"/>
              </a:buClr>
              <a:buSzPts val="2000"/>
              <a:buFont typeface="Times New Roman"/>
              <a:buAutoNum type="alphaLcPeriod"/>
            </a:pPr>
            <a:r>
              <a:rPr lang="en" sz="2000">
                <a:solidFill>
                  <a:srgbClr val="000000"/>
                </a:solidFill>
                <a:latin typeface="Times New Roman"/>
                <a:ea typeface="Times New Roman"/>
                <a:cs typeface="Times New Roman"/>
                <a:sym typeface="Times New Roman"/>
              </a:rPr>
              <a:t>Draw compositions directly onto tracing paper</a:t>
            </a:r>
            <a:endParaRPr sz="2000">
              <a:solidFill>
                <a:srgbClr val="000000"/>
              </a:solidFill>
              <a:latin typeface="Times New Roman"/>
              <a:ea typeface="Times New Roman"/>
              <a:cs typeface="Times New Roman"/>
              <a:sym typeface="Times New Roman"/>
            </a:endParaRPr>
          </a:p>
        </p:txBody>
      </p:sp>
      <p:pic>
        <p:nvPicPr>
          <p:cNvPr id="196" name="Google Shape;196;p35"/>
          <p:cNvPicPr preferRelativeResize="0"/>
          <p:nvPr/>
        </p:nvPicPr>
        <p:blipFill>
          <a:blip r:embed="rId3">
            <a:alphaModFix/>
          </a:blip>
          <a:stretch>
            <a:fillRect/>
          </a:stretch>
        </p:blipFill>
        <p:spPr>
          <a:xfrm>
            <a:off x="5368800" y="2571750"/>
            <a:ext cx="3082874" cy="1853042"/>
          </a:xfrm>
          <a:prstGeom prst="rect">
            <a:avLst/>
          </a:prstGeom>
          <a:noFill/>
          <a:ln>
            <a:noFill/>
          </a:ln>
        </p:spPr>
      </p:pic>
      <p:pic>
        <p:nvPicPr>
          <p:cNvPr id="197" name="Google Shape;197;p35"/>
          <p:cNvPicPr preferRelativeResize="0"/>
          <p:nvPr/>
        </p:nvPicPr>
        <p:blipFill>
          <a:blip r:embed="rId4">
            <a:alphaModFix/>
          </a:blip>
          <a:stretch>
            <a:fillRect/>
          </a:stretch>
        </p:blipFill>
        <p:spPr>
          <a:xfrm>
            <a:off x="5368799" y="400825"/>
            <a:ext cx="3082874" cy="1915651"/>
          </a:xfrm>
          <a:prstGeom prst="rect">
            <a:avLst/>
          </a:prstGeom>
          <a:noFill/>
          <a:ln>
            <a:noFill/>
          </a:ln>
        </p:spPr>
      </p:pic>
      <p:sp>
        <p:nvSpPr>
          <p:cNvPr id="198" name="Google Shape;198;p35"/>
          <p:cNvSpPr txBox="1"/>
          <p:nvPr/>
        </p:nvSpPr>
        <p:spPr>
          <a:xfrm>
            <a:off x="378450" y="3843425"/>
            <a:ext cx="4198500" cy="1515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Clr>
                <a:schemeClr val="dk1"/>
              </a:buClr>
              <a:buSzPts val="1100"/>
              <a:buFont typeface="Arial"/>
              <a:buNone/>
            </a:pPr>
            <a:r>
              <a:rPr lang="en" sz="2100">
                <a:solidFill>
                  <a:schemeClr val="dk1"/>
                </a:solidFill>
                <a:latin typeface="Times New Roman"/>
                <a:ea typeface="Times New Roman"/>
                <a:cs typeface="Times New Roman"/>
                <a:sym typeface="Times New Roman"/>
              </a:rPr>
              <a:t>Facilitate mini-critiques with small groups, discussing which compositions to choose</a:t>
            </a:r>
            <a:endParaRPr sz="21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6"/>
          <p:cNvSpPr txBox="1"/>
          <p:nvPr/>
        </p:nvSpPr>
        <p:spPr>
          <a:xfrm>
            <a:off x="4253175" y="4053975"/>
            <a:ext cx="4198500" cy="6543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alibri"/>
              <a:ea typeface="Calibri"/>
              <a:cs typeface="Calibri"/>
              <a:sym typeface="Calibri"/>
            </a:endParaRPr>
          </a:p>
        </p:txBody>
      </p:sp>
      <p:sp>
        <p:nvSpPr>
          <p:cNvPr id="204" name="Google Shape;204;p36"/>
          <p:cNvSpPr txBox="1"/>
          <p:nvPr/>
        </p:nvSpPr>
        <p:spPr>
          <a:xfrm>
            <a:off x="3980550" y="400819"/>
            <a:ext cx="4925400" cy="945000"/>
          </a:xfrm>
          <a:prstGeom prst="rect">
            <a:avLst/>
          </a:prstGeom>
          <a:noFill/>
          <a:ln>
            <a:noFill/>
          </a:ln>
        </p:spPr>
        <p:txBody>
          <a:bodyPr spcFirstLastPara="1" wrap="square" lIns="68575" tIns="68575" rIns="68575" bIns="68575" anchor="t" anchorCtr="0">
            <a:noAutofit/>
          </a:bodyPr>
          <a:lstStyle/>
          <a:p>
            <a:pPr marL="0" marR="0" lvl="0" indent="0" algn="ctr" rtl="0">
              <a:lnSpc>
                <a:spcPct val="100000"/>
              </a:lnSpc>
              <a:spcBef>
                <a:spcPts val="0"/>
              </a:spcBef>
              <a:spcAft>
                <a:spcPts val="0"/>
              </a:spcAft>
              <a:buClr>
                <a:srgbClr val="000000"/>
              </a:buClr>
              <a:buSzPts val="2600"/>
              <a:buFont typeface="Arial"/>
              <a:buNone/>
            </a:pPr>
            <a:endParaRPr sz="2600" b="0" i="0" u="none" strike="noStrike" cap="none">
              <a:solidFill>
                <a:srgbClr val="000000"/>
              </a:solidFill>
              <a:latin typeface="Calibri"/>
              <a:ea typeface="Calibri"/>
              <a:cs typeface="Calibri"/>
              <a:sym typeface="Calibri"/>
            </a:endParaRPr>
          </a:p>
        </p:txBody>
      </p:sp>
      <p:sp>
        <p:nvSpPr>
          <p:cNvPr id="205" name="Google Shape;205;p36"/>
          <p:cNvSpPr txBox="1"/>
          <p:nvPr/>
        </p:nvSpPr>
        <p:spPr>
          <a:xfrm>
            <a:off x="4107788" y="1345819"/>
            <a:ext cx="4198500" cy="1826700"/>
          </a:xfrm>
          <a:prstGeom prst="rect">
            <a:avLst/>
          </a:prstGeom>
          <a:noFill/>
          <a:ln>
            <a:noFill/>
          </a:ln>
        </p:spPr>
        <p:txBody>
          <a:bodyPr spcFirstLastPara="1" wrap="square" lIns="68575" tIns="68575" rIns="68575" bIns="68575" anchor="t" anchorCtr="0">
            <a:noAutofit/>
          </a:bodyPr>
          <a:lstStyle/>
          <a:p>
            <a:pPr marL="342900" marR="0" lvl="0" indent="0" algn="l" rtl="0">
              <a:lnSpc>
                <a:spcPct val="100000"/>
              </a:lnSpc>
              <a:spcBef>
                <a:spcPts val="0"/>
              </a:spcBef>
              <a:spcAft>
                <a:spcPts val="800"/>
              </a:spcAft>
              <a:buClr>
                <a:srgbClr val="000000"/>
              </a:buClr>
              <a:buSzPts val="2100"/>
              <a:buFont typeface="Arial"/>
              <a:buNone/>
            </a:pPr>
            <a:endParaRPr sz="2100" b="0" i="0" u="none" strike="noStrike" cap="none">
              <a:solidFill>
                <a:srgbClr val="000000"/>
              </a:solidFill>
              <a:latin typeface="Calibri"/>
              <a:ea typeface="Calibri"/>
              <a:cs typeface="Calibri"/>
              <a:sym typeface="Calibri"/>
            </a:endParaRPr>
          </a:p>
        </p:txBody>
      </p:sp>
      <p:sp>
        <p:nvSpPr>
          <p:cNvPr id="206" name="Google Shape;206;p3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latin typeface="Times New Roman"/>
                <a:ea typeface="Times New Roman"/>
                <a:cs typeface="Times New Roman"/>
                <a:sym typeface="Times New Roman"/>
              </a:rPr>
              <a:t>Process</a:t>
            </a:r>
            <a:endParaRPr>
              <a:latin typeface="Times New Roman"/>
              <a:ea typeface="Times New Roman"/>
              <a:cs typeface="Times New Roman"/>
              <a:sym typeface="Times New Roman"/>
            </a:endParaRPr>
          </a:p>
        </p:txBody>
      </p:sp>
      <p:sp>
        <p:nvSpPr>
          <p:cNvPr id="207" name="Google Shape;207;p36"/>
          <p:cNvSpPr txBox="1">
            <a:spLocks noGrp="1"/>
          </p:cNvSpPr>
          <p:nvPr>
            <p:ph type="body" idx="1"/>
          </p:nvPr>
        </p:nvSpPr>
        <p:spPr>
          <a:xfrm>
            <a:off x="311700" y="1059575"/>
            <a:ext cx="8520600" cy="3416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100">
                <a:solidFill>
                  <a:srgbClr val="000000"/>
                </a:solidFill>
                <a:latin typeface="Times New Roman"/>
                <a:ea typeface="Times New Roman"/>
                <a:cs typeface="Times New Roman"/>
                <a:sym typeface="Times New Roman"/>
              </a:rPr>
              <a:t>2. Choose one composition from the drawings on the transparency paper.</a:t>
            </a:r>
            <a:endParaRPr sz="2100">
              <a:solidFill>
                <a:srgbClr val="000000"/>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sz="2100">
                <a:solidFill>
                  <a:srgbClr val="000000"/>
                </a:solidFill>
                <a:latin typeface="Times New Roman"/>
                <a:ea typeface="Times New Roman"/>
                <a:cs typeface="Times New Roman"/>
                <a:sym typeface="Times New Roman"/>
              </a:rPr>
              <a:t>3. Flip transfer paper over so graphite side is facing the </a:t>
            </a:r>
            <a:r>
              <a:rPr lang="en" sz="2100">
                <a:solidFill>
                  <a:schemeClr val="dk1"/>
                </a:solidFill>
                <a:latin typeface="Times New Roman"/>
                <a:ea typeface="Times New Roman"/>
                <a:cs typeface="Times New Roman"/>
                <a:sym typeface="Times New Roman"/>
              </a:rPr>
              <a:t>plate</a:t>
            </a:r>
            <a:r>
              <a:rPr lang="en" sz="2200">
                <a:solidFill>
                  <a:srgbClr val="000000"/>
                </a:solidFill>
                <a:latin typeface="Times New Roman"/>
                <a:ea typeface="Times New Roman"/>
                <a:cs typeface="Times New Roman"/>
                <a:sym typeface="Times New Roman"/>
              </a:rPr>
              <a:t>.</a:t>
            </a:r>
            <a:endParaRPr sz="2200">
              <a:solidFill>
                <a:srgbClr val="000000"/>
              </a:solidFill>
              <a:latin typeface="Times New Roman"/>
              <a:ea typeface="Times New Roman"/>
              <a:cs typeface="Times New Roman"/>
              <a:sym typeface="Times New Roman"/>
            </a:endParaRPr>
          </a:p>
          <a:p>
            <a:pPr marL="457200" lvl="0" indent="0" algn="l" rtl="0">
              <a:lnSpc>
                <a:spcPct val="115000"/>
              </a:lnSpc>
              <a:spcBef>
                <a:spcPts val="0"/>
              </a:spcBef>
              <a:spcAft>
                <a:spcPts val="0"/>
              </a:spcAft>
              <a:buNone/>
            </a:pPr>
            <a:r>
              <a:rPr lang="en" sz="2100">
                <a:solidFill>
                  <a:srgbClr val="000000"/>
                </a:solidFill>
                <a:latin typeface="Times New Roman"/>
                <a:ea typeface="Times New Roman"/>
                <a:cs typeface="Times New Roman"/>
                <a:sym typeface="Times New Roman"/>
              </a:rPr>
              <a:t>a. Draw over the paper, either filling up the whole page, or following the the lines made so that the drawing is transferred onto the styrofoam or linoleum. </a:t>
            </a:r>
            <a:endParaRPr sz="2100">
              <a:solidFill>
                <a:srgbClr val="000000"/>
              </a:solidFill>
              <a:latin typeface="Times New Roman"/>
              <a:ea typeface="Times New Roman"/>
              <a:cs typeface="Times New Roman"/>
              <a:sym typeface="Times New Roman"/>
            </a:endParaRPr>
          </a:p>
        </p:txBody>
      </p:sp>
      <p:sp>
        <p:nvSpPr>
          <p:cNvPr id="208" name="Google Shape;208;p36"/>
          <p:cNvSpPr txBox="1"/>
          <p:nvPr/>
        </p:nvSpPr>
        <p:spPr>
          <a:xfrm>
            <a:off x="569700" y="3339475"/>
            <a:ext cx="2549100" cy="1108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a:t>**</a:t>
            </a:r>
            <a:r>
              <a:rPr lang="en" sz="1500">
                <a:latin typeface="Times New Roman"/>
                <a:ea typeface="Times New Roman"/>
                <a:cs typeface="Times New Roman"/>
                <a:sym typeface="Times New Roman"/>
              </a:rPr>
              <a:t>It will look backwards, but when printed, it’ll be flipped back to how originally sketched</a:t>
            </a:r>
            <a:endParaRPr sz="1500">
              <a:latin typeface="Times New Roman"/>
              <a:ea typeface="Times New Roman"/>
              <a:cs typeface="Times New Roman"/>
              <a:sym typeface="Times New Roman"/>
            </a:endParaRPr>
          </a:p>
        </p:txBody>
      </p:sp>
      <p:pic>
        <p:nvPicPr>
          <p:cNvPr id="209" name="Google Shape;209;p36"/>
          <p:cNvPicPr preferRelativeResize="0"/>
          <p:nvPr/>
        </p:nvPicPr>
        <p:blipFill>
          <a:blip r:embed="rId3">
            <a:alphaModFix/>
          </a:blip>
          <a:stretch>
            <a:fillRect/>
          </a:stretch>
        </p:blipFill>
        <p:spPr>
          <a:xfrm>
            <a:off x="4107800" y="2727850"/>
            <a:ext cx="3187118" cy="19804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7"/>
          <p:cNvSpPr txBox="1"/>
          <p:nvPr/>
        </p:nvSpPr>
        <p:spPr>
          <a:xfrm>
            <a:off x="4253175" y="4053975"/>
            <a:ext cx="4198500" cy="6543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alibri"/>
              <a:ea typeface="Calibri"/>
              <a:cs typeface="Calibri"/>
              <a:sym typeface="Calibri"/>
            </a:endParaRPr>
          </a:p>
        </p:txBody>
      </p:sp>
      <p:sp>
        <p:nvSpPr>
          <p:cNvPr id="215" name="Google Shape;215;p37"/>
          <p:cNvSpPr txBox="1"/>
          <p:nvPr/>
        </p:nvSpPr>
        <p:spPr>
          <a:xfrm>
            <a:off x="3980550" y="400819"/>
            <a:ext cx="4925400" cy="945000"/>
          </a:xfrm>
          <a:prstGeom prst="rect">
            <a:avLst/>
          </a:prstGeom>
          <a:noFill/>
          <a:ln>
            <a:noFill/>
          </a:ln>
        </p:spPr>
        <p:txBody>
          <a:bodyPr spcFirstLastPara="1" wrap="square" lIns="68575" tIns="68575" rIns="68575" bIns="68575" anchor="t" anchorCtr="0">
            <a:noAutofit/>
          </a:bodyPr>
          <a:lstStyle/>
          <a:p>
            <a:pPr marL="0" marR="0" lvl="0" indent="0" algn="ctr" rtl="0">
              <a:lnSpc>
                <a:spcPct val="100000"/>
              </a:lnSpc>
              <a:spcBef>
                <a:spcPts val="0"/>
              </a:spcBef>
              <a:spcAft>
                <a:spcPts val="0"/>
              </a:spcAft>
              <a:buClr>
                <a:srgbClr val="000000"/>
              </a:buClr>
              <a:buSzPts val="2600"/>
              <a:buFont typeface="Arial"/>
              <a:buNone/>
            </a:pPr>
            <a:endParaRPr sz="2600" b="0" i="0" u="none" strike="noStrike" cap="none">
              <a:solidFill>
                <a:srgbClr val="000000"/>
              </a:solidFill>
              <a:latin typeface="Calibri"/>
              <a:ea typeface="Calibri"/>
              <a:cs typeface="Calibri"/>
              <a:sym typeface="Calibri"/>
            </a:endParaRPr>
          </a:p>
        </p:txBody>
      </p:sp>
      <p:sp>
        <p:nvSpPr>
          <p:cNvPr id="216" name="Google Shape;216;p37"/>
          <p:cNvSpPr txBox="1"/>
          <p:nvPr/>
        </p:nvSpPr>
        <p:spPr>
          <a:xfrm>
            <a:off x="4107788" y="1345819"/>
            <a:ext cx="4198500" cy="1826700"/>
          </a:xfrm>
          <a:prstGeom prst="rect">
            <a:avLst/>
          </a:prstGeom>
          <a:noFill/>
          <a:ln>
            <a:noFill/>
          </a:ln>
        </p:spPr>
        <p:txBody>
          <a:bodyPr spcFirstLastPara="1" wrap="square" lIns="68575" tIns="68575" rIns="68575" bIns="68575" anchor="t" anchorCtr="0">
            <a:noAutofit/>
          </a:bodyPr>
          <a:lstStyle/>
          <a:p>
            <a:pPr marL="342900" marR="0" lvl="0" indent="0" algn="l" rtl="0">
              <a:lnSpc>
                <a:spcPct val="100000"/>
              </a:lnSpc>
              <a:spcBef>
                <a:spcPts val="0"/>
              </a:spcBef>
              <a:spcAft>
                <a:spcPts val="800"/>
              </a:spcAft>
              <a:buClr>
                <a:srgbClr val="000000"/>
              </a:buClr>
              <a:buSzPts val="2100"/>
              <a:buFont typeface="Arial"/>
              <a:buNone/>
            </a:pPr>
            <a:endParaRPr sz="2100" b="0" i="0" u="none" strike="noStrike" cap="none">
              <a:solidFill>
                <a:srgbClr val="000000"/>
              </a:solidFill>
              <a:latin typeface="Calibri"/>
              <a:ea typeface="Calibri"/>
              <a:cs typeface="Calibri"/>
              <a:sym typeface="Calibri"/>
            </a:endParaRPr>
          </a:p>
        </p:txBody>
      </p:sp>
      <p:sp>
        <p:nvSpPr>
          <p:cNvPr id="217" name="Google Shape;217;p3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latin typeface="Times New Roman"/>
                <a:ea typeface="Times New Roman"/>
                <a:cs typeface="Times New Roman"/>
                <a:sym typeface="Times New Roman"/>
              </a:rPr>
              <a:t>Process (Linoleum option)</a:t>
            </a:r>
            <a:endParaRPr>
              <a:latin typeface="Times New Roman"/>
              <a:ea typeface="Times New Roman"/>
              <a:cs typeface="Times New Roman"/>
              <a:sym typeface="Times New Roman"/>
            </a:endParaRPr>
          </a:p>
        </p:txBody>
      </p:sp>
      <p:sp>
        <p:nvSpPr>
          <p:cNvPr id="218" name="Google Shape;218;p37"/>
          <p:cNvSpPr txBox="1">
            <a:spLocks noGrp="1"/>
          </p:cNvSpPr>
          <p:nvPr>
            <p:ph type="body" idx="1"/>
          </p:nvPr>
        </p:nvSpPr>
        <p:spPr>
          <a:xfrm>
            <a:off x="311700" y="1230400"/>
            <a:ext cx="8520600" cy="3338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en" sz="2400">
                <a:solidFill>
                  <a:srgbClr val="000000"/>
                </a:solidFill>
                <a:latin typeface="Times New Roman"/>
                <a:ea typeface="Times New Roman"/>
                <a:cs typeface="Times New Roman"/>
                <a:sym typeface="Times New Roman"/>
              </a:rPr>
              <a:t>4. Set up to carving space</a:t>
            </a:r>
            <a:endParaRPr sz="2400">
              <a:solidFill>
                <a:srgbClr val="000000"/>
              </a:solidFill>
              <a:latin typeface="Times New Roman"/>
              <a:ea typeface="Times New Roman"/>
              <a:cs typeface="Times New Roman"/>
              <a:sym typeface="Times New Roman"/>
            </a:endParaRPr>
          </a:p>
          <a:p>
            <a:pPr marL="914400" lvl="0" indent="-381000" algn="l" rtl="0">
              <a:lnSpc>
                <a:spcPct val="115000"/>
              </a:lnSpc>
              <a:spcBef>
                <a:spcPts val="0"/>
              </a:spcBef>
              <a:spcAft>
                <a:spcPts val="0"/>
              </a:spcAft>
              <a:buClr>
                <a:srgbClr val="000000"/>
              </a:buClr>
              <a:buSzPts val="2400"/>
              <a:buFont typeface="Times New Roman"/>
              <a:buAutoNum type="alphaLcPeriod"/>
            </a:pPr>
            <a:r>
              <a:rPr lang="en" sz="2400">
                <a:solidFill>
                  <a:srgbClr val="000000"/>
                </a:solidFill>
                <a:latin typeface="Times New Roman"/>
                <a:ea typeface="Times New Roman"/>
                <a:cs typeface="Times New Roman"/>
                <a:sym typeface="Times New Roman"/>
              </a:rPr>
              <a:t>Place lino </a:t>
            </a:r>
            <a:r>
              <a:rPr lang="en" sz="2400">
                <a:solidFill>
                  <a:schemeClr val="dk1"/>
                </a:solidFill>
                <a:latin typeface="Times New Roman"/>
                <a:ea typeface="Times New Roman"/>
                <a:cs typeface="Times New Roman"/>
                <a:sym typeface="Times New Roman"/>
              </a:rPr>
              <a:t>plate</a:t>
            </a:r>
            <a:r>
              <a:rPr lang="en" sz="2400">
                <a:solidFill>
                  <a:srgbClr val="000000"/>
                </a:solidFill>
                <a:latin typeface="Times New Roman"/>
                <a:ea typeface="Times New Roman"/>
                <a:cs typeface="Times New Roman"/>
                <a:sym typeface="Times New Roman"/>
              </a:rPr>
              <a:t> onto the holder, placing the bottom facing lip on edge of the table.</a:t>
            </a:r>
            <a:endParaRPr sz="2400">
              <a:solidFill>
                <a:srgbClr val="000000"/>
              </a:solidFill>
              <a:latin typeface="Times New Roman"/>
              <a:ea typeface="Times New Roman"/>
              <a:cs typeface="Times New Roman"/>
              <a:sym typeface="Times New Roman"/>
            </a:endParaRPr>
          </a:p>
          <a:p>
            <a:pPr marL="914400" lvl="0" indent="-381000" algn="l" rtl="0">
              <a:lnSpc>
                <a:spcPct val="115000"/>
              </a:lnSpc>
              <a:spcBef>
                <a:spcPts val="0"/>
              </a:spcBef>
              <a:spcAft>
                <a:spcPts val="0"/>
              </a:spcAft>
              <a:buClr>
                <a:srgbClr val="000000"/>
              </a:buClr>
              <a:buSzPts val="2400"/>
              <a:buFont typeface="Times New Roman"/>
              <a:buAutoNum type="alphaLcPeriod"/>
            </a:pPr>
            <a:r>
              <a:rPr lang="en" sz="2400">
                <a:solidFill>
                  <a:srgbClr val="000000"/>
                </a:solidFill>
                <a:latin typeface="Times New Roman"/>
                <a:ea typeface="Times New Roman"/>
                <a:cs typeface="Times New Roman"/>
                <a:sym typeface="Times New Roman"/>
              </a:rPr>
              <a:t>Slide the </a:t>
            </a:r>
            <a:r>
              <a:rPr lang="en" sz="2400">
                <a:solidFill>
                  <a:schemeClr val="dk1"/>
                </a:solidFill>
                <a:latin typeface="Times New Roman"/>
                <a:ea typeface="Times New Roman"/>
                <a:cs typeface="Times New Roman"/>
                <a:sym typeface="Times New Roman"/>
              </a:rPr>
              <a:t>plate</a:t>
            </a:r>
            <a:r>
              <a:rPr lang="en" sz="2400">
                <a:solidFill>
                  <a:srgbClr val="000000"/>
                </a:solidFill>
                <a:latin typeface="Times New Roman"/>
                <a:ea typeface="Times New Roman"/>
                <a:cs typeface="Times New Roman"/>
                <a:sym typeface="Times New Roman"/>
              </a:rPr>
              <a:t> up so it’s against the top of the holder.</a:t>
            </a:r>
            <a:endParaRPr sz="2400">
              <a:solidFill>
                <a:srgbClr val="000000"/>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endParaRPr sz="2400">
              <a:solidFill>
                <a:srgbClr val="000000"/>
              </a:solidFill>
              <a:latin typeface="Times New Roman"/>
              <a:ea typeface="Times New Roman"/>
              <a:cs typeface="Times New Roman"/>
              <a:sym typeface="Times New Roman"/>
            </a:endParaRPr>
          </a:p>
          <a:p>
            <a:pPr marL="914400" lvl="0" indent="0" algn="l" rtl="0">
              <a:lnSpc>
                <a:spcPct val="115000"/>
              </a:lnSpc>
              <a:spcBef>
                <a:spcPts val="0"/>
              </a:spcBef>
              <a:spcAft>
                <a:spcPts val="0"/>
              </a:spcAft>
              <a:buNone/>
            </a:pPr>
            <a:endParaRPr sz="2400">
              <a:solidFill>
                <a:srgbClr val="000000"/>
              </a:solidFill>
              <a:latin typeface="Times New Roman"/>
              <a:ea typeface="Times New Roman"/>
              <a:cs typeface="Times New Roman"/>
              <a:sym typeface="Times New Roman"/>
            </a:endParaRPr>
          </a:p>
        </p:txBody>
      </p:sp>
      <p:pic>
        <p:nvPicPr>
          <p:cNvPr id="219" name="Google Shape;219;p37"/>
          <p:cNvPicPr preferRelativeResize="0"/>
          <p:nvPr/>
        </p:nvPicPr>
        <p:blipFill rotWithShape="1">
          <a:blip r:embed="rId3">
            <a:alphaModFix/>
          </a:blip>
          <a:srcRect t="19836" b="12043"/>
          <a:stretch/>
        </p:blipFill>
        <p:spPr>
          <a:xfrm>
            <a:off x="2290763" y="3172525"/>
            <a:ext cx="4562475" cy="14859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8"/>
          <p:cNvSpPr txBox="1"/>
          <p:nvPr/>
        </p:nvSpPr>
        <p:spPr>
          <a:xfrm>
            <a:off x="4253175" y="4053975"/>
            <a:ext cx="4198500" cy="6543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alibri"/>
              <a:ea typeface="Calibri"/>
              <a:cs typeface="Calibri"/>
              <a:sym typeface="Calibri"/>
            </a:endParaRPr>
          </a:p>
        </p:txBody>
      </p:sp>
      <p:sp>
        <p:nvSpPr>
          <p:cNvPr id="225" name="Google Shape;225;p38"/>
          <p:cNvSpPr txBox="1"/>
          <p:nvPr/>
        </p:nvSpPr>
        <p:spPr>
          <a:xfrm>
            <a:off x="3980550" y="400819"/>
            <a:ext cx="4925400" cy="945000"/>
          </a:xfrm>
          <a:prstGeom prst="rect">
            <a:avLst/>
          </a:prstGeom>
          <a:noFill/>
          <a:ln>
            <a:noFill/>
          </a:ln>
        </p:spPr>
        <p:txBody>
          <a:bodyPr spcFirstLastPara="1" wrap="square" lIns="68575" tIns="68575" rIns="68575" bIns="68575" anchor="t" anchorCtr="0">
            <a:noAutofit/>
          </a:bodyPr>
          <a:lstStyle/>
          <a:p>
            <a:pPr marL="0" marR="0" lvl="0" indent="0" algn="ctr" rtl="0">
              <a:lnSpc>
                <a:spcPct val="100000"/>
              </a:lnSpc>
              <a:spcBef>
                <a:spcPts val="0"/>
              </a:spcBef>
              <a:spcAft>
                <a:spcPts val="0"/>
              </a:spcAft>
              <a:buClr>
                <a:srgbClr val="000000"/>
              </a:buClr>
              <a:buSzPts val="2600"/>
              <a:buFont typeface="Arial"/>
              <a:buNone/>
            </a:pPr>
            <a:endParaRPr sz="2600" b="0" i="0" u="none" strike="noStrike" cap="none">
              <a:solidFill>
                <a:srgbClr val="000000"/>
              </a:solidFill>
              <a:latin typeface="Calibri"/>
              <a:ea typeface="Calibri"/>
              <a:cs typeface="Calibri"/>
              <a:sym typeface="Calibri"/>
            </a:endParaRPr>
          </a:p>
        </p:txBody>
      </p:sp>
      <p:sp>
        <p:nvSpPr>
          <p:cNvPr id="226" name="Google Shape;226;p38"/>
          <p:cNvSpPr txBox="1"/>
          <p:nvPr/>
        </p:nvSpPr>
        <p:spPr>
          <a:xfrm>
            <a:off x="4107788" y="1345819"/>
            <a:ext cx="4198500" cy="1826700"/>
          </a:xfrm>
          <a:prstGeom prst="rect">
            <a:avLst/>
          </a:prstGeom>
          <a:noFill/>
          <a:ln>
            <a:noFill/>
          </a:ln>
        </p:spPr>
        <p:txBody>
          <a:bodyPr spcFirstLastPara="1" wrap="square" lIns="68575" tIns="68575" rIns="68575" bIns="68575" anchor="t" anchorCtr="0">
            <a:noAutofit/>
          </a:bodyPr>
          <a:lstStyle/>
          <a:p>
            <a:pPr marL="342900" marR="0" lvl="0" indent="0" algn="l" rtl="0">
              <a:lnSpc>
                <a:spcPct val="100000"/>
              </a:lnSpc>
              <a:spcBef>
                <a:spcPts val="0"/>
              </a:spcBef>
              <a:spcAft>
                <a:spcPts val="800"/>
              </a:spcAft>
              <a:buClr>
                <a:srgbClr val="000000"/>
              </a:buClr>
              <a:buSzPts val="2100"/>
              <a:buFont typeface="Arial"/>
              <a:buNone/>
            </a:pPr>
            <a:endParaRPr sz="2100" b="0" i="0" u="none" strike="noStrike" cap="none">
              <a:solidFill>
                <a:srgbClr val="000000"/>
              </a:solidFill>
              <a:latin typeface="Calibri"/>
              <a:ea typeface="Calibri"/>
              <a:cs typeface="Calibri"/>
              <a:sym typeface="Calibri"/>
            </a:endParaRPr>
          </a:p>
        </p:txBody>
      </p:sp>
      <p:sp>
        <p:nvSpPr>
          <p:cNvPr id="227" name="Google Shape;227;p3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latin typeface="Times New Roman"/>
                <a:ea typeface="Times New Roman"/>
                <a:cs typeface="Times New Roman"/>
                <a:sym typeface="Times New Roman"/>
              </a:rPr>
              <a:t>Process (Linoleum option)</a:t>
            </a:r>
            <a:endParaRPr>
              <a:latin typeface="Times New Roman"/>
              <a:ea typeface="Times New Roman"/>
              <a:cs typeface="Times New Roman"/>
              <a:sym typeface="Times New Roman"/>
            </a:endParaRPr>
          </a:p>
        </p:txBody>
      </p:sp>
      <p:sp>
        <p:nvSpPr>
          <p:cNvPr id="228" name="Google Shape;228;p38"/>
          <p:cNvSpPr txBox="1">
            <a:spLocks noGrp="1"/>
          </p:cNvSpPr>
          <p:nvPr>
            <p:ph type="body" idx="1"/>
          </p:nvPr>
        </p:nvSpPr>
        <p:spPr>
          <a:xfrm>
            <a:off x="-203025" y="1017725"/>
            <a:ext cx="5914500" cy="3416400"/>
          </a:xfrm>
          <a:prstGeom prst="rect">
            <a:avLst/>
          </a:prstGeom>
          <a:noFill/>
          <a:ln>
            <a:noFill/>
          </a:ln>
        </p:spPr>
        <p:txBody>
          <a:bodyPr spcFirstLastPara="1" wrap="square" lIns="91425" tIns="91425" rIns="91425" bIns="91425" anchor="t" anchorCtr="0">
            <a:noAutofit/>
          </a:bodyPr>
          <a:lstStyle/>
          <a:p>
            <a:pPr marL="457200" lvl="0" indent="0" algn="l" rtl="0">
              <a:lnSpc>
                <a:spcPct val="115000"/>
              </a:lnSpc>
              <a:spcBef>
                <a:spcPts val="0"/>
              </a:spcBef>
              <a:spcAft>
                <a:spcPts val="0"/>
              </a:spcAft>
              <a:buNone/>
            </a:pPr>
            <a:r>
              <a:rPr lang="en" sz="1900">
                <a:solidFill>
                  <a:srgbClr val="000000"/>
                </a:solidFill>
                <a:latin typeface="Times New Roman"/>
                <a:ea typeface="Times New Roman"/>
                <a:cs typeface="Times New Roman"/>
                <a:sym typeface="Times New Roman"/>
              </a:rPr>
              <a:t>5. To assemble the carving tool:</a:t>
            </a:r>
            <a:endParaRPr sz="1900">
              <a:solidFill>
                <a:srgbClr val="000000"/>
              </a:solidFill>
              <a:latin typeface="Times New Roman"/>
              <a:ea typeface="Times New Roman"/>
              <a:cs typeface="Times New Roman"/>
              <a:sym typeface="Times New Roman"/>
            </a:endParaRPr>
          </a:p>
          <a:p>
            <a:pPr marL="1371600" lvl="0" indent="-349250" algn="l" rtl="0">
              <a:lnSpc>
                <a:spcPct val="115000"/>
              </a:lnSpc>
              <a:spcBef>
                <a:spcPts val="0"/>
              </a:spcBef>
              <a:spcAft>
                <a:spcPts val="0"/>
              </a:spcAft>
              <a:buClr>
                <a:srgbClr val="000000"/>
              </a:buClr>
              <a:buSzPts val="1900"/>
              <a:buFont typeface="Times New Roman"/>
              <a:buAutoNum type="alphaLcPeriod"/>
            </a:pPr>
            <a:r>
              <a:rPr lang="en" sz="1900">
                <a:solidFill>
                  <a:srgbClr val="000000"/>
                </a:solidFill>
                <a:latin typeface="Times New Roman"/>
                <a:ea typeface="Times New Roman"/>
                <a:cs typeface="Times New Roman"/>
                <a:sym typeface="Times New Roman"/>
              </a:rPr>
              <a:t>Unscrew the bottom of the handle to view the various carving tips. Choose one to begin with.</a:t>
            </a:r>
            <a:endParaRPr sz="1900">
              <a:solidFill>
                <a:srgbClr val="000000"/>
              </a:solidFill>
              <a:latin typeface="Times New Roman"/>
              <a:ea typeface="Times New Roman"/>
              <a:cs typeface="Times New Roman"/>
              <a:sym typeface="Times New Roman"/>
            </a:endParaRPr>
          </a:p>
          <a:p>
            <a:pPr marL="1371600" lvl="0" indent="-349250" algn="l" rtl="0">
              <a:lnSpc>
                <a:spcPct val="115000"/>
              </a:lnSpc>
              <a:spcBef>
                <a:spcPts val="0"/>
              </a:spcBef>
              <a:spcAft>
                <a:spcPts val="0"/>
              </a:spcAft>
              <a:buClr>
                <a:srgbClr val="000000"/>
              </a:buClr>
              <a:buSzPts val="1900"/>
              <a:buFont typeface="Times New Roman"/>
              <a:buAutoNum type="alphaLcPeriod"/>
            </a:pPr>
            <a:r>
              <a:rPr lang="en" sz="1900">
                <a:solidFill>
                  <a:srgbClr val="000000"/>
                </a:solidFill>
                <a:latin typeface="Times New Roman"/>
                <a:ea typeface="Times New Roman"/>
                <a:cs typeface="Times New Roman"/>
                <a:sym typeface="Times New Roman"/>
              </a:rPr>
              <a:t>Place the rest of the tips back in handle.</a:t>
            </a:r>
            <a:endParaRPr sz="1900">
              <a:solidFill>
                <a:srgbClr val="000000"/>
              </a:solidFill>
              <a:latin typeface="Times New Roman"/>
              <a:ea typeface="Times New Roman"/>
              <a:cs typeface="Times New Roman"/>
              <a:sym typeface="Times New Roman"/>
            </a:endParaRPr>
          </a:p>
          <a:p>
            <a:pPr marL="1371600" lvl="0" indent="-349250" algn="l" rtl="0">
              <a:lnSpc>
                <a:spcPct val="115000"/>
              </a:lnSpc>
              <a:spcBef>
                <a:spcPts val="0"/>
              </a:spcBef>
              <a:spcAft>
                <a:spcPts val="0"/>
              </a:spcAft>
              <a:buClr>
                <a:srgbClr val="000000"/>
              </a:buClr>
              <a:buSzPts val="1900"/>
              <a:buFont typeface="Times New Roman"/>
              <a:buAutoNum type="alphaLcPeriod"/>
            </a:pPr>
            <a:r>
              <a:rPr lang="en" sz="1900">
                <a:solidFill>
                  <a:srgbClr val="000000"/>
                </a:solidFill>
                <a:latin typeface="Times New Roman"/>
                <a:ea typeface="Times New Roman"/>
                <a:cs typeface="Times New Roman"/>
                <a:sym typeface="Times New Roman"/>
              </a:rPr>
              <a:t>Slightly unscrew tip, and notice a gap between 2 pieces inside the tip. </a:t>
            </a:r>
            <a:endParaRPr sz="1900">
              <a:solidFill>
                <a:srgbClr val="000000"/>
              </a:solidFill>
              <a:latin typeface="Times New Roman"/>
              <a:ea typeface="Times New Roman"/>
              <a:cs typeface="Times New Roman"/>
              <a:sym typeface="Times New Roman"/>
            </a:endParaRPr>
          </a:p>
          <a:p>
            <a:pPr marL="1371600" lvl="0" indent="-349250" algn="l" rtl="0">
              <a:lnSpc>
                <a:spcPct val="115000"/>
              </a:lnSpc>
              <a:spcBef>
                <a:spcPts val="0"/>
              </a:spcBef>
              <a:spcAft>
                <a:spcPts val="0"/>
              </a:spcAft>
              <a:buClr>
                <a:srgbClr val="000000"/>
              </a:buClr>
              <a:buSzPts val="1900"/>
              <a:buFont typeface="Times New Roman"/>
              <a:buAutoNum type="alphaLcPeriod"/>
            </a:pPr>
            <a:r>
              <a:rPr lang="en" sz="1900">
                <a:solidFill>
                  <a:srgbClr val="000000"/>
                </a:solidFill>
                <a:latin typeface="Times New Roman"/>
                <a:ea typeface="Times New Roman"/>
                <a:cs typeface="Times New Roman"/>
                <a:sym typeface="Times New Roman"/>
              </a:rPr>
              <a:t>Insert the chosen tool, placing the curved edge in line with the gap.</a:t>
            </a:r>
            <a:endParaRPr sz="1900">
              <a:solidFill>
                <a:srgbClr val="000000"/>
              </a:solidFill>
              <a:latin typeface="Times New Roman"/>
              <a:ea typeface="Times New Roman"/>
              <a:cs typeface="Times New Roman"/>
              <a:sym typeface="Times New Roman"/>
            </a:endParaRPr>
          </a:p>
          <a:p>
            <a:pPr marL="1371600" lvl="0" indent="-349250" algn="l" rtl="0">
              <a:lnSpc>
                <a:spcPct val="115000"/>
              </a:lnSpc>
              <a:spcBef>
                <a:spcPts val="0"/>
              </a:spcBef>
              <a:spcAft>
                <a:spcPts val="0"/>
              </a:spcAft>
              <a:buClr>
                <a:srgbClr val="000000"/>
              </a:buClr>
              <a:buSzPts val="1900"/>
              <a:buFont typeface="Times New Roman"/>
              <a:buAutoNum type="alphaLcPeriod"/>
            </a:pPr>
            <a:r>
              <a:rPr lang="en" sz="1900">
                <a:solidFill>
                  <a:srgbClr val="000000"/>
                </a:solidFill>
                <a:latin typeface="Times New Roman"/>
                <a:ea typeface="Times New Roman"/>
                <a:cs typeface="Times New Roman"/>
                <a:sym typeface="Times New Roman"/>
              </a:rPr>
              <a:t>Screw tip until tightened to not move around.</a:t>
            </a:r>
            <a:endParaRPr sz="1900">
              <a:solidFill>
                <a:srgbClr val="000000"/>
              </a:solidFill>
              <a:latin typeface="Times New Roman"/>
              <a:ea typeface="Times New Roman"/>
              <a:cs typeface="Times New Roman"/>
              <a:sym typeface="Times New Roman"/>
            </a:endParaRPr>
          </a:p>
        </p:txBody>
      </p:sp>
      <p:pic>
        <p:nvPicPr>
          <p:cNvPr id="229" name="Google Shape;229;p38"/>
          <p:cNvPicPr preferRelativeResize="0"/>
          <p:nvPr/>
        </p:nvPicPr>
        <p:blipFill rotWithShape="1">
          <a:blip r:embed="rId3">
            <a:alphaModFix/>
          </a:blip>
          <a:srcRect t="48794"/>
          <a:stretch/>
        </p:blipFill>
        <p:spPr>
          <a:xfrm>
            <a:off x="5989463" y="2018250"/>
            <a:ext cx="2662350" cy="1363287"/>
          </a:xfrm>
          <a:prstGeom prst="rect">
            <a:avLst/>
          </a:prstGeom>
          <a:noFill/>
          <a:ln>
            <a:noFill/>
          </a:ln>
        </p:spPr>
      </p:pic>
      <p:pic>
        <p:nvPicPr>
          <p:cNvPr id="230" name="Google Shape;230;p38"/>
          <p:cNvPicPr preferRelativeResize="0"/>
          <p:nvPr/>
        </p:nvPicPr>
        <p:blipFill>
          <a:blip r:embed="rId4">
            <a:alphaModFix/>
          </a:blip>
          <a:stretch>
            <a:fillRect/>
          </a:stretch>
        </p:blipFill>
        <p:spPr>
          <a:xfrm>
            <a:off x="6010950" y="211538"/>
            <a:ext cx="2619375" cy="1743075"/>
          </a:xfrm>
          <a:prstGeom prst="rect">
            <a:avLst/>
          </a:prstGeom>
          <a:noFill/>
          <a:ln>
            <a:noFill/>
          </a:ln>
        </p:spPr>
      </p:pic>
      <p:pic>
        <p:nvPicPr>
          <p:cNvPr id="231" name="Google Shape;231;p38"/>
          <p:cNvPicPr preferRelativeResize="0"/>
          <p:nvPr/>
        </p:nvPicPr>
        <p:blipFill rotWithShape="1">
          <a:blip r:embed="rId3">
            <a:alphaModFix/>
          </a:blip>
          <a:srcRect t="367" r="53525" b="55373"/>
          <a:stretch/>
        </p:blipFill>
        <p:spPr>
          <a:xfrm>
            <a:off x="6649525" y="3381525"/>
            <a:ext cx="1567610" cy="149295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9"/>
          <p:cNvSpPr txBox="1"/>
          <p:nvPr/>
        </p:nvSpPr>
        <p:spPr>
          <a:xfrm>
            <a:off x="4253175" y="4053975"/>
            <a:ext cx="4198500" cy="6543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alibri"/>
              <a:ea typeface="Calibri"/>
              <a:cs typeface="Calibri"/>
              <a:sym typeface="Calibri"/>
            </a:endParaRPr>
          </a:p>
        </p:txBody>
      </p:sp>
      <p:sp>
        <p:nvSpPr>
          <p:cNvPr id="237" name="Google Shape;237;p39"/>
          <p:cNvSpPr txBox="1"/>
          <p:nvPr/>
        </p:nvSpPr>
        <p:spPr>
          <a:xfrm>
            <a:off x="3980550" y="400819"/>
            <a:ext cx="4925400" cy="945000"/>
          </a:xfrm>
          <a:prstGeom prst="rect">
            <a:avLst/>
          </a:prstGeom>
          <a:noFill/>
          <a:ln>
            <a:noFill/>
          </a:ln>
        </p:spPr>
        <p:txBody>
          <a:bodyPr spcFirstLastPara="1" wrap="square" lIns="68575" tIns="68575" rIns="68575" bIns="68575" anchor="t" anchorCtr="0">
            <a:noAutofit/>
          </a:bodyPr>
          <a:lstStyle/>
          <a:p>
            <a:pPr marL="0" marR="0" lvl="0" indent="0" algn="ctr" rtl="0">
              <a:lnSpc>
                <a:spcPct val="100000"/>
              </a:lnSpc>
              <a:spcBef>
                <a:spcPts val="0"/>
              </a:spcBef>
              <a:spcAft>
                <a:spcPts val="0"/>
              </a:spcAft>
              <a:buClr>
                <a:srgbClr val="000000"/>
              </a:buClr>
              <a:buSzPts val="2600"/>
              <a:buFont typeface="Arial"/>
              <a:buNone/>
            </a:pPr>
            <a:endParaRPr sz="2600" b="0" i="0" u="none" strike="noStrike" cap="none">
              <a:solidFill>
                <a:srgbClr val="000000"/>
              </a:solidFill>
              <a:latin typeface="Calibri"/>
              <a:ea typeface="Calibri"/>
              <a:cs typeface="Calibri"/>
              <a:sym typeface="Calibri"/>
            </a:endParaRPr>
          </a:p>
        </p:txBody>
      </p:sp>
      <p:sp>
        <p:nvSpPr>
          <p:cNvPr id="238" name="Google Shape;238;p3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latin typeface="Times New Roman"/>
                <a:ea typeface="Times New Roman"/>
                <a:cs typeface="Times New Roman"/>
                <a:sym typeface="Times New Roman"/>
              </a:rPr>
              <a:t>Process (Styrofoam option)</a:t>
            </a:r>
            <a:endParaRPr>
              <a:latin typeface="Times New Roman"/>
              <a:ea typeface="Times New Roman"/>
              <a:cs typeface="Times New Roman"/>
              <a:sym typeface="Times New Roman"/>
            </a:endParaRPr>
          </a:p>
        </p:txBody>
      </p:sp>
      <p:sp>
        <p:nvSpPr>
          <p:cNvPr id="239" name="Google Shape;239;p39"/>
          <p:cNvSpPr txBox="1">
            <a:spLocks noGrp="1"/>
          </p:cNvSpPr>
          <p:nvPr>
            <p:ph type="body" idx="1"/>
          </p:nvPr>
        </p:nvSpPr>
        <p:spPr>
          <a:xfrm>
            <a:off x="-111425" y="1236450"/>
            <a:ext cx="8842500" cy="3416400"/>
          </a:xfrm>
          <a:prstGeom prst="rect">
            <a:avLst/>
          </a:prstGeom>
          <a:noFill/>
          <a:ln>
            <a:noFill/>
          </a:ln>
        </p:spPr>
        <p:txBody>
          <a:bodyPr spcFirstLastPara="1" wrap="square" lIns="91425" tIns="91425" rIns="91425" bIns="91425" anchor="t" anchorCtr="0">
            <a:noAutofit/>
          </a:bodyPr>
          <a:lstStyle/>
          <a:p>
            <a:pPr marL="457200" lvl="0" indent="0" algn="l" rtl="0">
              <a:lnSpc>
                <a:spcPct val="115000"/>
              </a:lnSpc>
              <a:spcBef>
                <a:spcPts val="0"/>
              </a:spcBef>
              <a:spcAft>
                <a:spcPts val="0"/>
              </a:spcAft>
              <a:buNone/>
            </a:pPr>
            <a:r>
              <a:rPr lang="en" sz="2000">
                <a:solidFill>
                  <a:schemeClr val="dk1"/>
                </a:solidFill>
                <a:latin typeface="Times New Roman"/>
                <a:ea typeface="Times New Roman"/>
                <a:cs typeface="Times New Roman"/>
                <a:sym typeface="Times New Roman"/>
              </a:rPr>
              <a:t>7. Begin etching different makings into the extra sheet of  styrofoam</a:t>
            </a:r>
            <a:endParaRPr sz="2000">
              <a:solidFill>
                <a:schemeClr val="dk1"/>
              </a:solidFill>
              <a:latin typeface="Times New Roman"/>
              <a:ea typeface="Times New Roman"/>
              <a:cs typeface="Times New Roman"/>
              <a:sym typeface="Times New Roman"/>
            </a:endParaRPr>
          </a:p>
          <a:p>
            <a:pPr marL="1371600" lvl="0" indent="-355600" algn="l" rtl="0">
              <a:lnSpc>
                <a:spcPct val="115000"/>
              </a:lnSpc>
              <a:spcBef>
                <a:spcPts val="0"/>
              </a:spcBef>
              <a:spcAft>
                <a:spcPts val="0"/>
              </a:spcAft>
              <a:buClr>
                <a:schemeClr val="dk1"/>
              </a:buClr>
              <a:buSzPts val="2000"/>
              <a:buFont typeface="Times New Roman"/>
              <a:buAutoNum type="alphaLcPeriod"/>
            </a:pPr>
            <a:r>
              <a:rPr lang="en" sz="2000">
                <a:solidFill>
                  <a:schemeClr val="dk1"/>
                </a:solidFill>
                <a:latin typeface="Times New Roman"/>
                <a:ea typeface="Times New Roman"/>
                <a:cs typeface="Times New Roman"/>
                <a:sym typeface="Times New Roman"/>
              </a:rPr>
              <a:t>Lightly go over the same line a few times to make an indention</a:t>
            </a:r>
            <a:endParaRPr sz="2000">
              <a:solidFill>
                <a:schemeClr val="dk1"/>
              </a:solidFill>
              <a:latin typeface="Times New Roman"/>
              <a:ea typeface="Times New Roman"/>
              <a:cs typeface="Times New Roman"/>
              <a:sym typeface="Times New Roman"/>
            </a:endParaRPr>
          </a:p>
          <a:p>
            <a:pPr marL="1371600" lvl="0" indent="-355600" algn="l" rtl="0">
              <a:lnSpc>
                <a:spcPct val="115000"/>
              </a:lnSpc>
              <a:spcBef>
                <a:spcPts val="0"/>
              </a:spcBef>
              <a:spcAft>
                <a:spcPts val="0"/>
              </a:spcAft>
              <a:buClr>
                <a:schemeClr val="dk1"/>
              </a:buClr>
              <a:buSzPts val="2000"/>
              <a:buFont typeface="Times New Roman"/>
              <a:buAutoNum type="alphaLcPeriod"/>
            </a:pPr>
            <a:r>
              <a:rPr lang="en" sz="2000">
                <a:solidFill>
                  <a:schemeClr val="dk1"/>
                </a:solidFill>
                <a:latin typeface="Times New Roman"/>
                <a:ea typeface="Times New Roman"/>
                <a:cs typeface="Times New Roman"/>
                <a:sym typeface="Times New Roman"/>
              </a:rPr>
              <a:t>If pressing too hard or too quickly, some chunks of styrofoam could accidentally be scraped off making the lines look jagged.</a:t>
            </a:r>
            <a:endParaRPr sz="2000">
              <a:solidFill>
                <a:schemeClr val="dk1"/>
              </a:solidFill>
              <a:latin typeface="Times New Roman"/>
              <a:ea typeface="Times New Roman"/>
              <a:cs typeface="Times New Roman"/>
              <a:sym typeface="Times New Roman"/>
            </a:endParaRPr>
          </a:p>
        </p:txBody>
      </p:sp>
      <p:pic>
        <p:nvPicPr>
          <p:cNvPr id="240" name="Google Shape;240;p39"/>
          <p:cNvPicPr preferRelativeResize="0"/>
          <p:nvPr/>
        </p:nvPicPr>
        <p:blipFill>
          <a:blip r:embed="rId3">
            <a:alphaModFix/>
          </a:blip>
          <a:stretch>
            <a:fillRect/>
          </a:stretch>
        </p:blipFill>
        <p:spPr>
          <a:xfrm>
            <a:off x="4507550" y="2723700"/>
            <a:ext cx="3689751" cy="228595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40"/>
          <p:cNvSpPr txBox="1"/>
          <p:nvPr/>
        </p:nvSpPr>
        <p:spPr>
          <a:xfrm>
            <a:off x="3980550" y="400819"/>
            <a:ext cx="4925400" cy="945000"/>
          </a:xfrm>
          <a:prstGeom prst="rect">
            <a:avLst/>
          </a:prstGeom>
          <a:noFill/>
          <a:ln>
            <a:noFill/>
          </a:ln>
        </p:spPr>
        <p:txBody>
          <a:bodyPr spcFirstLastPara="1" wrap="square" lIns="68575" tIns="68575" rIns="68575" bIns="68575" anchor="t" anchorCtr="0">
            <a:noAutofit/>
          </a:bodyPr>
          <a:lstStyle/>
          <a:p>
            <a:pPr marL="0" marR="0" lvl="0" indent="0" algn="ctr" rtl="0">
              <a:lnSpc>
                <a:spcPct val="100000"/>
              </a:lnSpc>
              <a:spcBef>
                <a:spcPts val="0"/>
              </a:spcBef>
              <a:spcAft>
                <a:spcPts val="0"/>
              </a:spcAft>
              <a:buClr>
                <a:srgbClr val="000000"/>
              </a:buClr>
              <a:buSzPts val="2600"/>
              <a:buFont typeface="Arial"/>
              <a:buNone/>
            </a:pPr>
            <a:endParaRPr sz="2600" b="0" i="0" u="none" strike="noStrike" cap="none">
              <a:solidFill>
                <a:srgbClr val="000000"/>
              </a:solidFill>
              <a:latin typeface="Calibri"/>
              <a:ea typeface="Calibri"/>
              <a:cs typeface="Calibri"/>
              <a:sym typeface="Calibri"/>
            </a:endParaRPr>
          </a:p>
        </p:txBody>
      </p:sp>
      <p:sp>
        <p:nvSpPr>
          <p:cNvPr id="246" name="Google Shape;246;p4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latin typeface="Times New Roman"/>
                <a:ea typeface="Times New Roman"/>
                <a:cs typeface="Times New Roman"/>
                <a:sym typeface="Times New Roman"/>
              </a:rPr>
              <a:t>Process </a:t>
            </a:r>
            <a:endParaRPr>
              <a:latin typeface="Times New Roman"/>
              <a:ea typeface="Times New Roman"/>
              <a:cs typeface="Times New Roman"/>
              <a:sym typeface="Times New Roman"/>
            </a:endParaRPr>
          </a:p>
        </p:txBody>
      </p:sp>
      <p:sp>
        <p:nvSpPr>
          <p:cNvPr id="247" name="Google Shape;247;p40"/>
          <p:cNvSpPr txBox="1">
            <a:spLocks noGrp="1"/>
          </p:cNvSpPr>
          <p:nvPr>
            <p:ph type="body" idx="1"/>
          </p:nvPr>
        </p:nvSpPr>
        <p:spPr>
          <a:xfrm>
            <a:off x="150750" y="1184850"/>
            <a:ext cx="5184900" cy="2643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900">
                <a:solidFill>
                  <a:schemeClr val="dk1"/>
                </a:solidFill>
                <a:latin typeface="Times New Roman"/>
                <a:ea typeface="Times New Roman"/>
                <a:cs typeface="Times New Roman"/>
                <a:sym typeface="Times New Roman"/>
              </a:rPr>
              <a:t>8. Apply a small amount of ink to the inkpad, and begin rolling it out with a brayer to make an even layer of ink.</a:t>
            </a:r>
            <a:endParaRPr sz="190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endParaRPr sz="190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endParaRPr sz="190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endParaRPr sz="190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sz="1900">
                <a:solidFill>
                  <a:schemeClr val="dk1"/>
                </a:solidFill>
                <a:latin typeface="Times New Roman"/>
                <a:ea typeface="Times New Roman"/>
                <a:cs typeface="Times New Roman"/>
                <a:sym typeface="Times New Roman"/>
              </a:rPr>
              <a:t>9. To charge the brayer, roll it in an upward motion, or to either the right or left of the inkpad. </a:t>
            </a:r>
            <a:endParaRPr sz="1900">
              <a:solidFill>
                <a:schemeClr val="dk1"/>
              </a:solidFill>
              <a:latin typeface="Times New Roman"/>
              <a:ea typeface="Times New Roman"/>
              <a:cs typeface="Times New Roman"/>
              <a:sym typeface="Times New Roman"/>
            </a:endParaRPr>
          </a:p>
        </p:txBody>
      </p:sp>
      <p:pic>
        <p:nvPicPr>
          <p:cNvPr id="248" name="Google Shape;248;p40"/>
          <p:cNvPicPr preferRelativeResize="0"/>
          <p:nvPr/>
        </p:nvPicPr>
        <p:blipFill>
          <a:blip r:embed="rId3">
            <a:alphaModFix/>
          </a:blip>
          <a:stretch>
            <a:fillRect/>
          </a:stretch>
        </p:blipFill>
        <p:spPr>
          <a:xfrm>
            <a:off x="5589525" y="264675"/>
            <a:ext cx="3316423" cy="4614149"/>
          </a:xfrm>
          <a:prstGeom prst="rect">
            <a:avLst/>
          </a:prstGeom>
          <a:noFill/>
          <a:ln>
            <a:noFill/>
          </a:ln>
        </p:spPr>
      </p:pic>
      <p:sp>
        <p:nvSpPr>
          <p:cNvPr id="249" name="Google Shape;249;p40"/>
          <p:cNvSpPr/>
          <p:nvPr/>
        </p:nvSpPr>
        <p:spPr>
          <a:xfrm>
            <a:off x="3269500" y="2611625"/>
            <a:ext cx="3164100" cy="3474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40"/>
          <p:cNvSpPr txBox="1"/>
          <p:nvPr/>
        </p:nvSpPr>
        <p:spPr>
          <a:xfrm>
            <a:off x="221250" y="2242800"/>
            <a:ext cx="5043900" cy="10728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900">
                <a:solidFill>
                  <a:schemeClr val="dk1"/>
                </a:solidFill>
                <a:latin typeface="Times New Roman"/>
                <a:ea typeface="Times New Roman"/>
                <a:cs typeface="Times New Roman"/>
                <a:sym typeface="Times New Roman"/>
              </a:rPr>
              <a:t>- It is ready for charging once the ink begins to be textured</a:t>
            </a:r>
            <a:endParaRPr sz="19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251" name="Google Shape;251;p40"/>
          <p:cNvSpPr txBox="1"/>
          <p:nvPr/>
        </p:nvSpPr>
        <p:spPr>
          <a:xfrm>
            <a:off x="410700" y="3994975"/>
            <a:ext cx="4665000" cy="8136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900">
                <a:solidFill>
                  <a:schemeClr val="dk1"/>
                </a:solidFill>
                <a:latin typeface="Times New Roman"/>
                <a:ea typeface="Times New Roman"/>
                <a:cs typeface="Times New Roman"/>
                <a:sym typeface="Times New Roman"/>
              </a:rPr>
              <a:t>- Roll it a few times in those directions to ensure enough ink is applied.</a:t>
            </a:r>
            <a:endParaRPr sz="19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4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Times New Roman"/>
                <a:ea typeface="Times New Roman"/>
                <a:cs typeface="Times New Roman"/>
                <a:sym typeface="Times New Roman"/>
              </a:rPr>
              <a:t>Process</a:t>
            </a:r>
            <a:endParaRPr>
              <a:latin typeface="Times New Roman"/>
              <a:ea typeface="Times New Roman"/>
              <a:cs typeface="Times New Roman"/>
              <a:sym typeface="Times New Roman"/>
            </a:endParaRPr>
          </a:p>
        </p:txBody>
      </p:sp>
      <p:sp>
        <p:nvSpPr>
          <p:cNvPr id="257" name="Google Shape;257;p41"/>
          <p:cNvSpPr txBox="1">
            <a:spLocks noGrp="1"/>
          </p:cNvSpPr>
          <p:nvPr>
            <p:ph type="body" idx="1"/>
          </p:nvPr>
        </p:nvSpPr>
        <p:spPr>
          <a:xfrm>
            <a:off x="0" y="1314250"/>
            <a:ext cx="4246500" cy="115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900">
                <a:solidFill>
                  <a:schemeClr val="dk1"/>
                </a:solidFill>
                <a:latin typeface="Times New Roman"/>
                <a:ea typeface="Times New Roman"/>
                <a:cs typeface="Times New Roman"/>
                <a:sym typeface="Times New Roman"/>
              </a:rPr>
              <a:t>10. Roll the brayer directly onto the plate, in the same motions as on the inkpad</a:t>
            </a:r>
            <a:endParaRPr sz="19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2000">
              <a:solidFill>
                <a:schemeClr val="dk1"/>
              </a:solidFill>
              <a:latin typeface="Times New Roman"/>
              <a:ea typeface="Times New Roman"/>
              <a:cs typeface="Times New Roman"/>
              <a:sym typeface="Times New Roman"/>
            </a:endParaRPr>
          </a:p>
          <a:p>
            <a:pPr marL="1371600" lvl="0" indent="0" algn="l" rtl="0">
              <a:spcBef>
                <a:spcPts val="0"/>
              </a:spcBef>
              <a:spcAft>
                <a:spcPts val="0"/>
              </a:spcAft>
              <a:buNone/>
            </a:pPr>
            <a:endParaRPr/>
          </a:p>
        </p:txBody>
      </p:sp>
      <p:pic>
        <p:nvPicPr>
          <p:cNvPr id="258" name="Google Shape;258;p41"/>
          <p:cNvPicPr preferRelativeResize="0"/>
          <p:nvPr/>
        </p:nvPicPr>
        <p:blipFill>
          <a:blip r:embed="rId3">
            <a:alphaModFix/>
          </a:blip>
          <a:stretch>
            <a:fillRect/>
          </a:stretch>
        </p:blipFill>
        <p:spPr>
          <a:xfrm>
            <a:off x="4246500" y="788600"/>
            <a:ext cx="4785224" cy="3796849"/>
          </a:xfrm>
          <a:prstGeom prst="rect">
            <a:avLst/>
          </a:prstGeom>
          <a:noFill/>
          <a:ln>
            <a:noFill/>
          </a:ln>
        </p:spPr>
      </p:pic>
      <p:sp>
        <p:nvSpPr>
          <p:cNvPr id="259" name="Google Shape;259;p41"/>
          <p:cNvSpPr txBox="1"/>
          <p:nvPr/>
        </p:nvSpPr>
        <p:spPr>
          <a:xfrm>
            <a:off x="169450" y="2426125"/>
            <a:ext cx="3588600" cy="18225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900">
                <a:solidFill>
                  <a:schemeClr val="dk1"/>
                </a:solidFill>
                <a:latin typeface="Times New Roman"/>
                <a:ea typeface="Times New Roman"/>
                <a:cs typeface="Times New Roman"/>
                <a:sym typeface="Times New Roman"/>
              </a:rPr>
              <a:t>- Continue charging and applying ink until whole plate has an even amount. Be sure to not apply too much ink.</a:t>
            </a:r>
            <a:endParaRPr sz="1900">
              <a:solidFill>
                <a:schemeClr val="dk2"/>
              </a:solidFill>
            </a:endParaRPr>
          </a:p>
          <a:p>
            <a:pPr marL="0" lvl="0" indent="0" algn="ctr" rtl="0">
              <a:spcBef>
                <a:spcPts val="0"/>
              </a:spcBef>
              <a:spcAft>
                <a:spcPts val="0"/>
              </a:spcAft>
              <a:buNone/>
            </a:pPr>
            <a:endParaRPr sz="1900"/>
          </a:p>
        </p:txBody>
      </p:sp>
      <p:sp>
        <p:nvSpPr>
          <p:cNvPr id="260" name="Google Shape;260;p41"/>
          <p:cNvSpPr txBox="1"/>
          <p:nvPr/>
        </p:nvSpPr>
        <p:spPr>
          <a:xfrm>
            <a:off x="226725" y="3982600"/>
            <a:ext cx="3688200" cy="1062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900">
                <a:latin typeface="Times New Roman"/>
                <a:ea typeface="Times New Roman"/>
                <a:cs typeface="Times New Roman"/>
                <a:sym typeface="Times New Roman"/>
              </a:rPr>
              <a:t>- Do this step on a plexiglass surface or on a napkin as to not get ink on the table!</a:t>
            </a:r>
            <a:endParaRPr sz="1900">
              <a:latin typeface="Times New Roman"/>
              <a:ea typeface="Times New Roman"/>
              <a:cs typeface="Times New Roman"/>
              <a:sym typeface="Times New Roman"/>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42"/>
          <p:cNvSpPr txBox="1">
            <a:spLocks noGrp="1"/>
          </p:cNvSpPr>
          <p:nvPr>
            <p:ph type="title"/>
          </p:nvPr>
        </p:nvSpPr>
        <p:spPr>
          <a:xfrm>
            <a:off x="311700" y="2006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Times New Roman"/>
                <a:ea typeface="Times New Roman"/>
                <a:cs typeface="Times New Roman"/>
                <a:sym typeface="Times New Roman"/>
              </a:rPr>
              <a:t>Process</a:t>
            </a:r>
            <a:endParaRPr>
              <a:latin typeface="Times New Roman"/>
              <a:ea typeface="Times New Roman"/>
              <a:cs typeface="Times New Roman"/>
              <a:sym typeface="Times New Roman"/>
            </a:endParaRPr>
          </a:p>
        </p:txBody>
      </p:sp>
      <p:sp>
        <p:nvSpPr>
          <p:cNvPr id="266" name="Google Shape;266;p42"/>
          <p:cNvSpPr txBox="1">
            <a:spLocks noGrp="1"/>
          </p:cNvSpPr>
          <p:nvPr>
            <p:ph type="body" idx="1"/>
          </p:nvPr>
        </p:nvSpPr>
        <p:spPr>
          <a:xfrm>
            <a:off x="143400" y="969200"/>
            <a:ext cx="43524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chemeClr val="dk1"/>
                </a:solidFill>
                <a:latin typeface="Times New Roman"/>
                <a:ea typeface="Times New Roman"/>
                <a:cs typeface="Times New Roman"/>
                <a:sym typeface="Times New Roman"/>
              </a:rPr>
              <a:t>11. Place one paper down, and the plate centered on top facing up.</a:t>
            </a:r>
            <a:endParaRPr sz="2000">
              <a:solidFill>
                <a:schemeClr val="dk1"/>
              </a:solidFill>
              <a:latin typeface="Times New Roman"/>
              <a:ea typeface="Times New Roman"/>
              <a:cs typeface="Times New Roman"/>
              <a:sym typeface="Times New Roman"/>
            </a:endParaRPr>
          </a:p>
          <a:p>
            <a:pPr marL="1371600" lvl="0" indent="-355600" algn="l" rtl="0">
              <a:spcBef>
                <a:spcPts val="0"/>
              </a:spcBef>
              <a:spcAft>
                <a:spcPts val="0"/>
              </a:spcAft>
              <a:buClr>
                <a:schemeClr val="dk1"/>
              </a:buClr>
              <a:buSzPts val="2000"/>
              <a:buFont typeface="Times New Roman"/>
              <a:buAutoNum type="alphaLcPeriod"/>
            </a:pPr>
            <a:r>
              <a:rPr lang="en" sz="2000">
                <a:solidFill>
                  <a:schemeClr val="dk1"/>
                </a:solidFill>
                <a:latin typeface="Times New Roman"/>
                <a:ea typeface="Times New Roman"/>
                <a:cs typeface="Times New Roman"/>
                <a:sym typeface="Times New Roman"/>
              </a:rPr>
              <a:t>Create a registration for the plate.</a:t>
            </a:r>
            <a:endParaRPr sz="20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2000">
                <a:solidFill>
                  <a:schemeClr val="dk1"/>
                </a:solidFill>
                <a:latin typeface="Times New Roman"/>
                <a:ea typeface="Times New Roman"/>
                <a:cs typeface="Times New Roman"/>
                <a:sym typeface="Times New Roman"/>
              </a:rPr>
              <a:t>12. Place another paper of the same size on top of the plate, lining it up with the paper that’s underneath it.</a:t>
            </a:r>
            <a:endParaRPr sz="20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2000">
              <a:solidFill>
                <a:schemeClr val="dk1"/>
              </a:solidFill>
              <a:latin typeface="Times New Roman"/>
              <a:ea typeface="Times New Roman"/>
              <a:cs typeface="Times New Roman"/>
              <a:sym typeface="Times New Roman"/>
            </a:endParaRPr>
          </a:p>
        </p:txBody>
      </p:sp>
      <p:pic>
        <p:nvPicPr>
          <p:cNvPr id="267" name="Google Shape;267;p42"/>
          <p:cNvPicPr preferRelativeResize="0"/>
          <p:nvPr/>
        </p:nvPicPr>
        <p:blipFill>
          <a:blip r:embed="rId3">
            <a:alphaModFix/>
          </a:blip>
          <a:stretch>
            <a:fillRect/>
          </a:stretch>
        </p:blipFill>
        <p:spPr>
          <a:xfrm>
            <a:off x="4495800" y="1662650"/>
            <a:ext cx="2528450" cy="2029507"/>
          </a:xfrm>
          <a:prstGeom prst="rect">
            <a:avLst/>
          </a:prstGeom>
          <a:noFill/>
          <a:ln>
            <a:noFill/>
          </a:ln>
        </p:spPr>
      </p:pic>
      <p:pic>
        <p:nvPicPr>
          <p:cNvPr id="268" name="Google Shape;268;p42"/>
          <p:cNvPicPr preferRelativeResize="0"/>
          <p:nvPr/>
        </p:nvPicPr>
        <p:blipFill>
          <a:blip r:embed="rId4">
            <a:alphaModFix/>
          </a:blip>
          <a:stretch>
            <a:fillRect/>
          </a:stretch>
        </p:blipFill>
        <p:spPr>
          <a:xfrm>
            <a:off x="6833550" y="0"/>
            <a:ext cx="2310450" cy="1885249"/>
          </a:xfrm>
          <a:prstGeom prst="rect">
            <a:avLst/>
          </a:prstGeom>
          <a:noFill/>
          <a:ln>
            <a:noFill/>
          </a:ln>
        </p:spPr>
      </p:pic>
      <p:pic>
        <p:nvPicPr>
          <p:cNvPr id="269" name="Google Shape;269;p42"/>
          <p:cNvPicPr preferRelativeResize="0"/>
          <p:nvPr/>
        </p:nvPicPr>
        <p:blipFill>
          <a:blip r:embed="rId5">
            <a:alphaModFix/>
          </a:blip>
          <a:stretch>
            <a:fillRect/>
          </a:stretch>
        </p:blipFill>
        <p:spPr>
          <a:xfrm>
            <a:off x="6902825" y="3154713"/>
            <a:ext cx="2241175" cy="198878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4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Times New Roman"/>
                <a:ea typeface="Times New Roman"/>
                <a:cs typeface="Times New Roman"/>
                <a:sym typeface="Times New Roman"/>
              </a:rPr>
              <a:t>Process</a:t>
            </a:r>
            <a:endParaRPr>
              <a:latin typeface="Times New Roman"/>
              <a:ea typeface="Times New Roman"/>
              <a:cs typeface="Times New Roman"/>
              <a:sym typeface="Times New Roman"/>
            </a:endParaRPr>
          </a:p>
        </p:txBody>
      </p:sp>
      <p:sp>
        <p:nvSpPr>
          <p:cNvPr id="275" name="Google Shape;275;p43"/>
          <p:cNvSpPr txBox="1">
            <a:spLocks noGrp="1"/>
          </p:cNvSpPr>
          <p:nvPr>
            <p:ph type="body" idx="1"/>
          </p:nvPr>
        </p:nvSpPr>
        <p:spPr>
          <a:xfrm>
            <a:off x="311700" y="1152475"/>
            <a:ext cx="4890000" cy="2315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900">
                <a:solidFill>
                  <a:schemeClr val="dk1"/>
                </a:solidFill>
                <a:latin typeface="Times New Roman"/>
                <a:ea typeface="Times New Roman"/>
                <a:cs typeface="Times New Roman"/>
                <a:sym typeface="Times New Roman"/>
              </a:rPr>
              <a:t>13. Holding paper still, rub a spoon over the entire surface of what will be printed.</a:t>
            </a:r>
            <a:endParaRPr sz="1900">
              <a:solidFill>
                <a:schemeClr val="dk1"/>
              </a:solidFill>
              <a:latin typeface="Times New Roman"/>
              <a:ea typeface="Times New Roman"/>
              <a:cs typeface="Times New Roman"/>
              <a:sym typeface="Times New Roman"/>
            </a:endParaRPr>
          </a:p>
          <a:p>
            <a:pPr marL="914400" lvl="0" indent="-349250" algn="l" rtl="0">
              <a:spcBef>
                <a:spcPts val="0"/>
              </a:spcBef>
              <a:spcAft>
                <a:spcPts val="0"/>
              </a:spcAft>
              <a:buClr>
                <a:schemeClr val="dk1"/>
              </a:buClr>
              <a:buSzPts val="1900"/>
              <a:buFont typeface="Times New Roman"/>
              <a:buAutoNum type="alphaLcPeriod"/>
            </a:pPr>
            <a:r>
              <a:rPr lang="en" sz="1900">
                <a:solidFill>
                  <a:schemeClr val="dk1"/>
                </a:solidFill>
                <a:latin typeface="Times New Roman"/>
                <a:ea typeface="Times New Roman"/>
                <a:cs typeface="Times New Roman"/>
                <a:sym typeface="Times New Roman"/>
              </a:rPr>
              <a:t>Hold the spoon firmly, choking up the handle</a:t>
            </a:r>
            <a:endParaRPr sz="1900">
              <a:solidFill>
                <a:schemeClr val="dk1"/>
              </a:solidFill>
              <a:latin typeface="Times New Roman"/>
              <a:ea typeface="Times New Roman"/>
              <a:cs typeface="Times New Roman"/>
              <a:sym typeface="Times New Roman"/>
            </a:endParaRPr>
          </a:p>
          <a:p>
            <a:pPr marL="914400" lvl="0" indent="-349250" algn="l" rtl="0">
              <a:spcBef>
                <a:spcPts val="0"/>
              </a:spcBef>
              <a:spcAft>
                <a:spcPts val="0"/>
              </a:spcAft>
              <a:buClr>
                <a:schemeClr val="dk1"/>
              </a:buClr>
              <a:buSzPts val="1900"/>
              <a:buFont typeface="Times New Roman"/>
              <a:buAutoNum type="alphaLcPeriod"/>
            </a:pPr>
            <a:r>
              <a:rPr lang="en" sz="1900">
                <a:solidFill>
                  <a:schemeClr val="dk1"/>
                </a:solidFill>
                <a:latin typeface="Times New Roman"/>
                <a:ea typeface="Times New Roman"/>
                <a:cs typeface="Times New Roman"/>
                <a:sym typeface="Times New Roman"/>
              </a:rPr>
              <a:t>Apply even pressure while moving in small circular motions</a:t>
            </a:r>
            <a:endParaRPr sz="1900">
              <a:solidFill>
                <a:schemeClr val="dk1"/>
              </a:solidFill>
              <a:latin typeface="Times New Roman"/>
              <a:ea typeface="Times New Roman"/>
              <a:cs typeface="Times New Roman"/>
              <a:sym typeface="Times New Roman"/>
            </a:endParaRPr>
          </a:p>
          <a:p>
            <a:pPr marL="914400" lvl="0" indent="-349250" algn="l" rtl="0">
              <a:spcBef>
                <a:spcPts val="0"/>
              </a:spcBef>
              <a:spcAft>
                <a:spcPts val="0"/>
              </a:spcAft>
              <a:buClr>
                <a:schemeClr val="dk1"/>
              </a:buClr>
              <a:buSzPts val="1900"/>
              <a:buFont typeface="Times New Roman"/>
              <a:buAutoNum type="alphaLcPeriod"/>
            </a:pPr>
            <a:r>
              <a:rPr lang="en" sz="1900">
                <a:solidFill>
                  <a:schemeClr val="dk1"/>
                </a:solidFill>
                <a:latin typeface="Times New Roman"/>
                <a:ea typeface="Times New Roman"/>
                <a:cs typeface="Times New Roman"/>
                <a:sym typeface="Times New Roman"/>
              </a:rPr>
              <a:t>Students may carefully peek at a corner of the page to see if the ink’s been evenly transferred</a:t>
            </a:r>
            <a:endParaRPr sz="1900">
              <a:solidFill>
                <a:schemeClr val="dk1"/>
              </a:solidFill>
              <a:latin typeface="Times New Roman"/>
              <a:ea typeface="Times New Roman"/>
              <a:cs typeface="Times New Roman"/>
              <a:sym typeface="Times New Roman"/>
            </a:endParaRPr>
          </a:p>
        </p:txBody>
      </p:sp>
      <p:pic>
        <p:nvPicPr>
          <p:cNvPr id="276" name="Google Shape;276;p43"/>
          <p:cNvPicPr preferRelativeResize="0"/>
          <p:nvPr/>
        </p:nvPicPr>
        <p:blipFill rotWithShape="1">
          <a:blip r:embed="rId3">
            <a:alphaModFix/>
          </a:blip>
          <a:srcRect t="38891" r="7089" b="29737"/>
          <a:stretch/>
        </p:blipFill>
        <p:spPr>
          <a:xfrm>
            <a:off x="5605150" y="168075"/>
            <a:ext cx="3066701" cy="2241174"/>
          </a:xfrm>
          <a:prstGeom prst="rect">
            <a:avLst/>
          </a:prstGeom>
          <a:noFill/>
          <a:ln>
            <a:noFill/>
          </a:ln>
        </p:spPr>
      </p:pic>
      <p:pic>
        <p:nvPicPr>
          <p:cNvPr id="277" name="Google Shape;277;p43"/>
          <p:cNvPicPr preferRelativeResize="0"/>
          <p:nvPr/>
        </p:nvPicPr>
        <p:blipFill rotWithShape="1">
          <a:blip r:embed="rId4">
            <a:alphaModFix/>
          </a:blip>
          <a:srcRect t="12491" b="5701"/>
          <a:stretch/>
        </p:blipFill>
        <p:spPr>
          <a:xfrm>
            <a:off x="5676150" y="2571750"/>
            <a:ext cx="2924701" cy="24412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6"/>
          <p:cNvSpPr txBox="1"/>
          <p:nvPr/>
        </p:nvSpPr>
        <p:spPr>
          <a:xfrm>
            <a:off x="4253175" y="4053975"/>
            <a:ext cx="4198500" cy="6543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alibri"/>
              <a:ea typeface="Calibri"/>
              <a:cs typeface="Calibri"/>
              <a:sym typeface="Calibri"/>
            </a:endParaRPr>
          </a:p>
        </p:txBody>
      </p:sp>
      <p:sp>
        <p:nvSpPr>
          <p:cNvPr id="110" name="Google Shape;110;p26"/>
          <p:cNvSpPr txBox="1"/>
          <p:nvPr/>
        </p:nvSpPr>
        <p:spPr>
          <a:xfrm>
            <a:off x="3980550" y="400819"/>
            <a:ext cx="4925400" cy="945000"/>
          </a:xfrm>
          <a:prstGeom prst="rect">
            <a:avLst/>
          </a:prstGeom>
          <a:noFill/>
          <a:ln>
            <a:noFill/>
          </a:ln>
        </p:spPr>
        <p:txBody>
          <a:bodyPr spcFirstLastPara="1" wrap="square" lIns="68575" tIns="68575" rIns="68575" bIns="68575" anchor="t" anchorCtr="0">
            <a:noAutofit/>
          </a:bodyPr>
          <a:lstStyle/>
          <a:p>
            <a:pPr marL="0" marR="0" lvl="0" indent="0" algn="ctr" rtl="0">
              <a:lnSpc>
                <a:spcPct val="100000"/>
              </a:lnSpc>
              <a:spcBef>
                <a:spcPts val="0"/>
              </a:spcBef>
              <a:spcAft>
                <a:spcPts val="0"/>
              </a:spcAft>
              <a:buClr>
                <a:srgbClr val="000000"/>
              </a:buClr>
              <a:buSzPts val="2600"/>
              <a:buFont typeface="Arial"/>
              <a:buNone/>
            </a:pPr>
            <a:endParaRPr sz="2600" b="0" i="0" u="none" strike="noStrike" cap="none">
              <a:solidFill>
                <a:srgbClr val="000000"/>
              </a:solidFill>
              <a:latin typeface="Calibri"/>
              <a:ea typeface="Calibri"/>
              <a:cs typeface="Calibri"/>
              <a:sym typeface="Calibri"/>
            </a:endParaRPr>
          </a:p>
        </p:txBody>
      </p:sp>
      <p:sp>
        <p:nvSpPr>
          <p:cNvPr id="111" name="Google Shape;111;p26"/>
          <p:cNvSpPr txBox="1"/>
          <p:nvPr/>
        </p:nvSpPr>
        <p:spPr>
          <a:xfrm>
            <a:off x="4107788" y="1345819"/>
            <a:ext cx="4198500" cy="1826700"/>
          </a:xfrm>
          <a:prstGeom prst="rect">
            <a:avLst/>
          </a:prstGeom>
          <a:noFill/>
          <a:ln>
            <a:noFill/>
          </a:ln>
        </p:spPr>
        <p:txBody>
          <a:bodyPr spcFirstLastPara="1" wrap="square" lIns="68575" tIns="68575" rIns="68575" bIns="68575" anchor="t" anchorCtr="0">
            <a:noAutofit/>
          </a:bodyPr>
          <a:lstStyle/>
          <a:p>
            <a:pPr marL="342900" marR="0" lvl="0" indent="0" algn="l" rtl="0">
              <a:lnSpc>
                <a:spcPct val="100000"/>
              </a:lnSpc>
              <a:spcBef>
                <a:spcPts val="0"/>
              </a:spcBef>
              <a:spcAft>
                <a:spcPts val="800"/>
              </a:spcAft>
              <a:buClr>
                <a:srgbClr val="000000"/>
              </a:buClr>
              <a:buSzPts val="2100"/>
              <a:buFont typeface="Arial"/>
              <a:buNone/>
            </a:pPr>
            <a:endParaRPr sz="2100" b="0" i="0" u="none" strike="noStrike" cap="none">
              <a:solidFill>
                <a:srgbClr val="000000"/>
              </a:solidFill>
              <a:latin typeface="Calibri"/>
              <a:ea typeface="Calibri"/>
              <a:cs typeface="Calibri"/>
              <a:sym typeface="Calibri"/>
            </a:endParaRPr>
          </a:p>
        </p:txBody>
      </p:sp>
      <p:sp>
        <p:nvSpPr>
          <p:cNvPr id="112" name="Google Shape;112;p26"/>
          <p:cNvSpPr txBox="1">
            <a:spLocks noGrp="1"/>
          </p:cNvSpPr>
          <p:nvPr>
            <p:ph type="body" idx="1"/>
          </p:nvPr>
        </p:nvSpPr>
        <p:spPr>
          <a:xfrm>
            <a:off x="4713400" y="702250"/>
            <a:ext cx="4014000" cy="3502800"/>
          </a:xfrm>
          <a:prstGeom prst="rect">
            <a:avLst/>
          </a:prstGeom>
          <a:noFill/>
          <a:ln>
            <a:noFill/>
          </a:ln>
        </p:spPr>
        <p:txBody>
          <a:bodyPr spcFirstLastPara="1" wrap="square" lIns="91425" tIns="91425" rIns="91425" bIns="91425" anchor="t" anchorCtr="0">
            <a:noAutofit/>
          </a:bodyPr>
          <a:lstStyle/>
          <a:p>
            <a:pPr marL="457200" lvl="0" indent="0" algn="l" rtl="0">
              <a:lnSpc>
                <a:spcPct val="115000"/>
              </a:lnSpc>
              <a:spcBef>
                <a:spcPts val="0"/>
              </a:spcBef>
              <a:spcAft>
                <a:spcPts val="0"/>
              </a:spcAft>
              <a:buNone/>
            </a:pPr>
            <a:r>
              <a:rPr lang="en" sz="2000">
                <a:solidFill>
                  <a:schemeClr val="dk1"/>
                </a:solidFill>
                <a:latin typeface="Times New Roman"/>
                <a:ea typeface="Times New Roman"/>
                <a:cs typeface="Times New Roman"/>
                <a:sym typeface="Times New Roman"/>
              </a:rPr>
              <a:t>Kate Gordon, American </a:t>
            </a:r>
            <a:endParaRPr sz="2000">
              <a:solidFill>
                <a:schemeClr val="dk1"/>
              </a:solidFill>
              <a:latin typeface="Times New Roman"/>
              <a:ea typeface="Times New Roman"/>
              <a:cs typeface="Times New Roman"/>
              <a:sym typeface="Times New Roman"/>
            </a:endParaRPr>
          </a:p>
          <a:p>
            <a:pPr marL="457200" lvl="0" indent="0" algn="l" rtl="0">
              <a:lnSpc>
                <a:spcPct val="115000"/>
              </a:lnSpc>
              <a:spcBef>
                <a:spcPts val="0"/>
              </a:spcBef>
              <a:spcAft>
                <a:spcPts val="0"/>
              </a:spcAft>
              <a:buNone/>
            </a:pPr>
            <a:r>
              <a:rPr lang="en" sz="2000" i="1">
                <a:solidFill>
                  <a:schemeClr val="dk1"/>
                </a:solidFill>
                <a:latin typeface="Times New Roman"/>
                <a:ea typeface="Times New Roman"/>
                <a:cs typeface="Times New Roman"/>
                <a:sym typeface="Times New Roman"/>
              </a:rPr>
              <a:t>Truly Co. Oz Remix</a:t>
            </a:r>
            <a:r>
              <a:rPr lang="en" sz="2000">
                <a:solidFill>
                  <a:schemeClr val="dk1"/>
                </a:solidFill>
                <a:latin typeface="Times New Roman"/>
                <a:ea typeface="Times New Roman"/>
                <a:cs typeface="Times New Roman"/>
                <a:sym typeface="Times New Roman"/>
              </a:rPr>
              <a:t>, Trial Proof</a:t>
            </a:r>
            <a:endParaRPr sz="2000">
              <a:solidFill>
                <a:schemeClr val="dk1"/>
              </a:solidFill>
              <a:latin typeface="Times New Roman"/>
              <a:ea typeface="Times New Roman"/>
              <a:cs typeface="Times New Roman"/>
              <a:sym typeface="Times New Roman"/>
            </a:endParaRPr>
          </a:p>
          <a:p>
            <a:pPr marL="457200" lvl="0" indent="0" algn="l" rtl="0">
              <a:lnSpc>
                <a:spcPct val="115000"/>
              </a:lnSpc>
              <a:spcBef>
                <a:spcPts val="0"/>
              </a:spcBef>
              <a:spcAft>
                <a:spcPts val="0"/>
              </a:spcAft>
              <a:buNone/>
            </a:pPr>
            <a:r>
              <a:rPr lang="en" sz="2000">
                <a:solidFill>
                  <a:schemeClr val="dk1"/>
                </a:solidFill>
                <a:latin typeface="Times New Roman"/>
                <a:ea typeface="Times New Roman"/>
                <a:cs typeface="Times New Roman"/>
                <a:sym typeface="Times New Roman"/>
              </a:rPr>
              <a:t>2021</a:t>
            </a:r>
            <a:endParaRPr sz="2000">
              <a:solidFill>
                <a:schemeClr val="dk1"/>
              </a:solidFill>
              <a:latin typeface="Times New Roman"/>
              <a:ea typeface="Times New Roman"/>
              <a:cs typeface="Times New Roman"/>
              <a:sym typeface="Times New Roman"/>
            </a:endParaRPr>
          </a:p>
          <a:p>
            <a:pPr marL="457200" lvl="0" indent="0" algn="l" rtl="0">
              <a:lnSpc>
                <a:spcPct val="115000"/>
              </a:lnSpc>
              <a:spcBef>
                <a:spcPts val="0"/>
              </a:spcBef>
              <a:spcAft>
                <a:spcPts val="0"/>
              </a:spcAft>
              <a:buNone/>
            </a:pPr>
            <a:r>
              <a:rPr lang="en" sz="2000">
                <a:solidFill>
                  <a:schemeClr val="dk1"/>
                </a:solidFill>
                <a:latin typeface="Times New Roman"/>
                <a:ea typeface="Times New Roman"/>
                <a:cs typeface="Times New Roman"/>
                <a:sym typeface="Times New Roman"/>
              </a:rPr>
              <a:t>Lithograph </a:t>
            </a:r>
            <a:endParaRPr sz="2000">
              <a:solidFill>
                <a:schemeClr val="dk1"/>
              </a:solidFill>
              <a:latin typeface="Times New Roman"/>
              <a:ea typeface="Times New Roman"/>
              <a:cs typeface="Times New Roman"/>
              <a:sym typeface="Times New Roman"/>
            </a:endParaRPr>
          </a:p>
          <a:p>
            <a:pPr marL="457200" lvl="0" indent="0" algn="l" rtl="0">
              <a:lnSpc>
                <a:spcPct val="115000"/>
              </a:lnSpc>
              <a:spcBef>
                <a:spcPts val="0"/>
              </a:spcBef>
              <a:spcAft>
                <a:spcPts val="0"/>
              </a:spcAft>
              <a:buNone/>
            </a:pPr>
            <a:r>
              <a:rPr lang="en" sz="2000">
                <a:solidFill>
                  <a:schemeClr val="dk1"/>
                </a:solidFill>
                <a:latin typeface="Times New Roman"/>
                <a:ea typeface="Times New Roman"/>
                <a:cs typeface="Times New Roman"/>
                <a:sym typeface="Times New Roman"/>
              </a:rPr>
              <a:t>Framed: H-29 W-28 1/2 inches</a:t>
            </a:r>
            <a:endParaRPr sz="2000">
              <a:solidFill>
                <a:schemeClr val="dk1"/>
              </a:solidFill>
              <a:latin typeface="Times New Roman"/>
              <a:ea typeface="Times New Roman"/>
              <a:cs typeface="Times New Roman"/>
              <a:sym typeface="Times New Roman"/>
            </a:endParaRPr>
          </a:p>
          <a:p>
            <a:pPr marL="457200" lvl="0" indent="0" algn="l" rtl="0">
              <a:lnSpc>
                <a:spcPct val="115000"/>
              </a:lnSpc>
              <a:spcBef>
                <a:spcPts val="0"/>
              </a:spcBef>
              <a:spcAft>
                <a:spcPts val="0"/>
              </a:spcAft>
              <a:buNone/>
            </a:pPr>
            <a:endParaRPr sz="2000">
              <a:solidFill>
                <a:schemeClr val="dk1"/>
              </a:solidFill>
              <a:latin typeface="Times New Roman"/>
              <a:ea typeface="Times New Roman"/>
              <a:cs typeface="Times New Roman"/>
              <a:sym typeface="Times New Roman"/>
            </a:endParaRPr>
          </a:p>
          <a:p>
            <a:pPr marL="457200" lvl="0" indent="0" algn="l" rtl="0">
              <a:lnSpc>
                <a:spcPct val="115000"/>
              </a:lnSpc>
              <a:spcBef>
                <a:spcPts val="0"/>
              </a:spcBef>
              <a:spcAft>
                <a:spcPts val="0"/>
              </a:spcAft>
              <a:buNone/>
            </a:pPr>
            <a:r>
              <a:rPr lang="en" sz="2000">
                <a:solidFill>
                  <a:schemeClr val="dk1"/>
                </a:solidFill>
                <a:latin typeface="Times New Roman"/>
                <a:ea typeface="Times New Roman"/>
                <a:cs typeface="Times New Roman"/>
                <a:sym typeface="Times New Roman"/>
              </a:rPr>
              <a:t>Marais Press Print Collection</a:t>
            </a:r>
            <a:endParaRPr sz="2000">
              <a:solidFill>
                <a:schemeClr val="dk1"/>
              </a:solidFill>
              <a:latin typeface="Times New Roman"/>
              <a:ea typeface="Times New Roman"/>
              <a:cs typeface="Times New Roman"/>
              <a:sym typeface="Times New Roman"/>
            </a:endParaRPr>
          </a:p>
          <a:p>
            <a:pPr marL="457200" lvl="0" indent="0" algn="l" rtl="0">
              <a:lnSpc>
                <a:spcPct val="115000"/>
              </a:lnSpc>
              <a:spcBef>
                <a:spcPts val="0"/>
              </a:spcBef>
              <a:spcAft>
                <a:spcPts val="0"/>
              </a:spcAft>
              <a:buNone/>
            </a:pPr>
            <a:r>
              <a:rPr lang="en" sz="2000">
                <a:solidFill>
                  <a:schemeClr val="dk1"/>
                </a:solidFill>
                <a:latin typeface="Times New Roman"/>
                <a:ea typeface="Times New Roman"/>
                <a:cs typeface="Times New Roman"/>
                <a:sym typeface="Times New Roman"/>
              </a:rPr>
              <a:t>2021.08.10</a:t>
            </a:r>
            <a:endParaRPr sz="2000">
              <a:solidFill>
                <a:schemeClr val="dk1"/>
              </a:solidFill>
              <a:latin typeface="Times New Roman"/>
              <a:ea typeface="Times New Roman"/>
              <a:cs typeface="Times New Roman"/>
              <a:sym typeface="Times New Roman"/>
            </a:endParaRPr>
          </a:p>
          <a:p>
            <a:pPr marL="457200" lvl="0" indent="0" algn="l" rtl="0">
              <a:lnSpc>
                <a:spcPct val="115000"/>
              </a:lnSpc>
              <a:spcBef>
                <a:spcPts val="0"/>
              </a:spcBef>
              <a:spcAft>
                <a:spcPts val="0"/>
              </a:spcAft>
              <a:buNone/>
            </a:pPr>
            <a:endParaRPr sz="2000">
              <a:solidFill>
                <a:schemeClr val="dk1"/>
              </a:solidFill>
              <a:latin typeface="Times New Roman"/>
              <a:ea typeface="Times New Roman"/>
              <a:cs typeface="Times New Roman"/>
              <a:sym typeface="Times New Roman"/>
            </a:endParaRPr>
          </a:p>
          <a:p>
            <a:pPr marL="457200" lvl="0" indent="0" algn="l" rtl="0">
              <a:lnSpc>
                <a:spcPct val="115000"/>
              </a:lnSpc>
              <a:spcBef>
                <a:spcPts val="0"/>
              </a:spcBef>
              <a:spcAft>
                <a:spcPts val="0"/>
              </a:spcAft>
              <a:buNone/>
            </a:pPr>
            <a:r>
              <a:rPr lang="en" sz="1200">
                <a:solidFill>
                  <a:schemeClr val="dk1"/>
                </a:solidFill>
                <a:latin typeface="Times New Roman"/>
                <a:ea typeface="Times New Roman"/>
                <a:cs typeface="Times New Roman"/>
                <a:sym typeface="Times New Roman"/>
              </a:rPr>
              <a:t>Photo by Jessica Harrington Photography </a:t>
            </a:r>
            <a:endParaRPr sz="1200">
              <a:solidFill>
                <a:schemeClr val="dk1"/>
              </a:solidFill>
              <a:latin typeface="Times New Roman"/>
              <a:ea typeface="Times New Roman"/>
              <a:cs typeface="Times New Roman"/>
              <a:sym typeface="Times New Roman"/>
            </a:endParaRPr>
          </a:p>
          <a:p>
            <a:pPr marL="457200" lvl="0" indent="0" algn="l" rtl="0">
              <a:lnSpc>
                <a:spcPct val="115000"/>
              </a:lnSpc>
              <a:spcBef>
                <a:spcPts val="0"/>
              </a:spcBef>
              <a:spcAft>
                <a:spcPts val="0"/>
              </a:spcAft>
              <a:buNone/>
            </a:pPr>
            <a:endParaRPr sz="2000">
              <a:solidFill>
                <a:schemeClr val="dk1"/>
              </a:solidFill>
              <a:latin typeface="Times New Roman"/>
              <a:ea typeface="Times New Roman"/>
              <a:cs typeface="Times New Roman"/>
              <a:sym typeface="Times New Roman"/>
            </a:endParaRPr>
          </a:p>
        </p:txBody>
      </p:sp>
      <p:pic>
        <p:nvPicPr>
          <p:cNvPr id="113" name="Google Shape;113;p26"/>
          <p:cNvPicPr preferRelativeResize="0"/>
          <p:nvPr/>
        </p:nvPicPr>
        <p:blipFill>
          <a:blip r:embed="rId3">
            <a:alphaModFix/>
          </a:blip>
          <a:stretch>
            <a:fillRect/>
          </a:stretch>
        </p:blipFill>
        <p:spPr>
          <a:xfrm>
            <a:off x="756250" y="469225"/>
            <a:ext cx="3815750" cy="396884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4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Times New Roman"/>
                <a:ea typeface="Times New Roman"/>
                <a:cs typeface="Times New Roman"/>
                <a:sym typeface="Times New Roman"/>
              </a:rPr>
              <a:t>Process</a:t>
            </a:r>
            <a:endParaRPr>
              <a:latin typeface="Times New Roman"/>
              <a:ea typeface="Times New Roman"/>
              <a:cs typeface="Times New Roman"/>
              <a:sym typeface="Times New Roman"/>
            </a:endParaRPr>
          </a:p>
        </p:txBody>
      </p:sp>
      <p:sp>
        <p:nvSpPr>
          <p:cNvPr id="283" name="Google Shape;283;p44"/>
          <p:cNvSpPr txBox="1">
            <a:spLocks noGrp="1"/>
          </p:cNvSpPr>
          <p:nvPr>
            <p:ph type="body" idx="1"/>
          </p:nvPr>
        </p:nvSpPr>
        <p:spPr>
          <a:xfrm>
            <a:off x="311700" y="1152450"/>
            <a:ext cx="8264700" cy="315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900">
                <a:solidFill>
                  <a:schemeClr val="dk1"/>
                </a:solidFill>
                <a:latin typeface="Times New Roman"/>
                <a:ea typeface="Times New Roman"/>
                <a:cs typeface="Times New Roman"/>
                <a:sym typeface="Times New Roman"/>
              </a:rPr>
              <a:t>14. Carefully pull back the paper that’s on top of the plate.</a:t>
            </a:r>
            <a:endParaRPr sz="1900">
              <a:solidFill>
                <a:schemeClr val="dk1"/>
              </a:solidFill>
              <a:latin typeface="Times New Roman"/>
              <a:ea typeface="Times New Roman"/>
              <a:cs typeface="Times New Roman"/>
              <a:sym typeface="Times New Roman"/>
            </a:endParaRPr>
          </a:p>
        </p:txBody>
      </p:sp>
      <p:pic>
        <p:nvPicPr>
          <p:cNvPr id="284" name="Google Shape;284;p44"/>
          <p:cNvPicPr preferRelativeResize="0"/>
          <p:nvPr/>
        </p:nvPicPr>
        <p:blipFill>
          <a:blip r:embed="rId3">
            <a:alphaModFix/>
          </a:blip>
          <a:stretch>
            <a:fillRect/>
          </a:stretch>
        </p:blipFill>
        <p:spPr>
          <a:xfrm>
            <a:off x="266050" y="2040700"/>
            <a:ext cx="2606612" cy="2126874"/>
          </a:xfrm>
          <a:prstGeom prst="rect">
            <a:avLst/>
          </a:prstGeom>
          <a:noFill/>
          <a:ln>
            <a:noFill/>
          </a:ln>
        </p:spPr>
      </p:pic>
      <p:pic>
        <p:nvPicPr>
          <p:cNvPr id="285" name="Google Shape;285;p44"/>
          <p:cNvPicPr preferRelativeResize="0"/>
          <p:nvPr/>
        </p:nvPicPr>
        <p:blipFill>
          <a:blip r:embed="rId4">
            <a:alphaModFix/>
          </a:blip>
          <a:stretch>
            <a:fillRect/>
          </a:stretch>
        </p:blipFill>
        <p:spPr>
          <a:xfrm>
            <a:off x="3119162" y="2040700"/>
            <a:ext cx="2649775" cy="2126883"/>
          </a:xfrm>
          <a:prstGeom prst="rect">
            <a:avLst/>
          </a:prstGeom>
          <a:noFill/>
          <a:ln>
            <a:noFill/>
          </a:ln>
        </p:spPr>
      </p:pic>
      <p:pic>
        <p:nvPicPr>
          <p:cNvPr id="286" name="Google Shape;286;p44"/>
          <p:cNvPicPr preferRelativeResize="0"/>
          <p:nvPr/>
        </p:nvPicPr>
        <p:blipFill>
          <a:blip r:embed="rId5">
            <a:alphaModFix/>
          </a:blip>
          <a:stretch>
            <a:fillRect/>
          </a:stretch>
        </p:blipFill>
        <p:spPr>
          <a:xfrm>
            <a:off x="6179600" y="2040700"/>
            <a:ext cx="2396801" cy="21268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4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Times New Roman"/>
                <a:ea typeface="Times New Roman"/>
                <a:cs typeface="Times New Roman"/>
                <a:sym typeface="Times New Roman"/>
              </a:rPr>
              <a:t>Process</a:t>
            </a:r>
            <a:endParaRPr>
              <a:latin typeface="Times New Roman"/>
              <a:ea typeface="Times New Roman"/>
              <a:cs typeface="Times New Roman"/>
              <a:sym typeface="Times New Roman"/>
            </a:endParaRPr>
          </a:p>
        </p:txBody>
      </p:sp>
      <p:sp>
        <p:nvSpPr>
          <p:cNvPr id="292" name="Google Shape;292;p45"/>
          <p:cNvSpPr txBox="1">
            <a:spLocks noGrp="1"/>
          </p:cNvSpPr>
          <p:nvPr>
            <p:ph type="body" idx="1"/>
          </p:nvPr>
        </p:nvSpPr>
        <p:spPr>
          <a:xfrm>
            <a:off x="311700" y="1152450"/>
            <a:ext cx="8264700" cy="3151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100">
                <a:solidFill>
                  <a:schemeClr val="dk1"/>
                </a:solidFill>
                <a:latin typeface="Times New Roman"/>
                <a:ea typeface="Times New Roman"/>
                <a:cs typeface="Times New Roman"/>
                <a:sym typeface="Times New Roman"/>
              </a:rPr>
              <a:t>Check for inconsistencies in the print made.</a:t>
            </a:r>
            <a:endParaRPr sz="2100">
              <a:solidFill>
                <a:schemeClr val="dk1"/>
              </a:solidFill>
              <a:latin typeface="Times New Roman"/>
              <a:ea typeface="Times New Roman"/>
              <a:cs typeface="Times New Roman"/>
              <a:sym typeface="Times New Roman"/>
            </a:endParaRPr>
          </a:p>
        </p:txBody>
      </p:sp>
      <p:sp>
        <p:nvSpPr>
          <p:cNvPr id="293" name="Google Shape;293;p45"/>
          <p:cNvSpPr txBox="1"/>
          <p:nvPr/>
        </p:nvSpPr>
        <p:spPr>
          <a:xfrm>
            <a:off x="1160363" y="1953250"/>
            <a:ext cx="2673000" cy="477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900">
                <a:latin typeface="Times New Roman"/>
                <a:ea typeface="Times New Roman"/>
                <a:cs typeface="Times New Roman"/>
                <a:sym typeface="Times New Roman"/>
              </a:rPr>
              <a:t>inconsistent</a:t>
            </a:r>
            <a:endParaRPr sz="1900">
              <a:latin typeface="Times New Roman"/>
              <a:ea typeface="Times New Roman"/>
              <a:cs typeface="Times New Roman"/>
              <a:sym typeface="Times New Roman"/>
            </a:endParaRPr>
          </a:p>
        </p:txBody>
      </p:sp>
      <p:sp>
        <p:nvSpPr>
          <p:cNvPr id="294" name="Google Shape;294;p45"/>
          <p:cNvSpPr txBox="1"/>
          <p:nvPr/>
        </p:nvSpPr>
        <p:spPr>
          <a:xfrm>
            <a:off x="4801363" y="1953250"/>
            <a:ext cx="2978100" cy="477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900">
                <a:latin typeface="Times New Roman"/>
                <a:ea typeface="Times New Roman"/>
                <a:cs typeface="Times New Roman"/>
                <a:sym typeface="Times New Roman"/>
              </a:rPr>
              <a:t>consistent</a:t>
            </a:r>
            <a:endParaRPr sz="1900">
              <a:latin typeface="Times New Roman"/>
              <a:ea typeface="Times New Roman"/>
              <a:cs typeface="Times New Roman"/>
              <a:sym typeface="Times New Roman"/>
            </a:endParaRPr>
          </a:p>
        </p:txBody>
      </p:sp>
      <p:pic>
        <p:nvPicPr>
          <p:cNvPr id="295" name="Google Shape;295;p45"/>
          <p:cNvPicPr preferRelativeResize="0"/>
          <p:nvPr/>
        </p:nvPicPr>
        <p:blipFill>
          <a:blip r:embed="rId3">
            <a:alphaModFix/>
          </a:blip>
          <a:stretch>
            <a:fillRect/>
          </a:stretch>
        </p:blipFill>
        <p:spPr>
          <a:xfrm>
            <a:off x="711502" y="2571754"/>
            <a:ext cx="3570724" cy="2236933"/>
          </a:xfrm>
          <a:prstGeom prst="rect">
            <a:avLst/>
          </a:prstGeom>
          <a:noFill/>
          <a:ln>
            <a:noFill/>
          </a:ln>
        </p:spPr>
      </p:pic>
      <p:pic>
        <p:nvPicPr>
          <p:cNvPr id="296" name="Google Shape;296;p45"/>
          <p:cNvPicPr preferRelativeResize="0"/>
          <p:nvPr/>
        </p:nvPicPr>
        <p:blipFill rotWithShape="1">
          <a:blip r:embed="rId4">
            <a:alphaModFix/>
          </a:blip>
          <a:srcRect b="4306"/>
          <a:stretch/>
        </p:blipFill>
        <p:spPr>
          <a:xfrm>
            <a:off x="4572000" y="2554725"/>
            <a:ext cx="3436820" cy="22369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4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Times New Roman"/>
                <a:ea typeface="Times New Roman"/>
                <a:cs typeface="Times New Roman"/>
                <a:sym typeface="Times New Roman"/>
              </a:rPr>
              <a:t>Process</a:t>
            </a:r>
            <a:endParaRPr>
              <a:latin typeface="Times New Roman"/>
              <a:ea typeface="Times New Roman"/>
              <a:cs typeface="Times New Roman"/>
              <a:sym typeface="Times New Roman"/>
            </a:endParaRPr>
          </a:p>
        </p:txBody>
      </p:sp>
      <p:sp>
        <p:nvSpPr>
          <p:cNvPr id="302" name="Google Shape;302;p46"/>
          <p:cNvSpPr txBox="1">
            <a:spLocks noGrp="1"/>
          </p:cNvSpPr>
          <p:nvPr>
            <p:ph type="body" idx="1"/>
          </p:nvPr>
        </p:nvSpPr>
        <p:spPr>
          <a:xfrm>
            <a:off x="311700" y="1233500"/>
            <a:ext cx="7969500" cy="315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900">
                <a:solidFill>
                  <a:schemeClr val="dk1"/>
                </a:solidFill>
                <a:latin typeface="Times New Roman"/>
                <a:ea typeface="Times New Roman"/>
                <a:cs typeface="Times New Roman"/>
                <a:sym typeface="Times New Roman"/>
              </a:rPr>
              <a:t>The first print is not going to be perfect, so repeat steps  until satisfied!</a:t>
            </a:r>
            <a:endParaRPr sz="1900">
              <a:solidFill>
                <a:schemeClr val="dk1"/>
              </a:solidFill>
              <a:latin typeface="Times New Roman"/>
              <a:ea typeface="Times New Roman"/>
              <a:cs typeface="Times New Roman"/>
              <a:sym typeface="Times New Roman"/>
            </a:endParaRPr>
          </a:p>
          <a:p>
            <a:pPr marL="914400" lvl="0" indent="-349250" algn="l" rtl="0">
              <a:spcBef>
                <a:spcPts val="0"/>
              </a:spcBef>
              <a:spcAft>
                <a:spcPts val="0"/>
              </a:spcAft>
              <a:buClr>
                <a:schemeClr val="dk1"/>
              </a:buClr>
              <a:buSzPts val="1900"/>
              <a:buFont typeface="Times New Roman"/>
              <a:buAutoNum type="alphaLcPeriod"/>
            </a:pPr>
            <a:r>
              <a:rPr lang="en" sz="1900">
                <a:solidFill>
                  <a:schemeClr val="dk1"/>
                </a:solidFill>
                <a:latin typeface="Times New Roman"/>
                <a:ea typeface="Times New Roman"/>
                <a:cs typeface="Times New Roman"/>
                <a:sym typeface="Times New Roman"/>
              </a:rPr>
              <a:t>If choosing the styrofoam option, students may only be able to print once or twice before it gets pressed down &amp; won’t be able to print clean lines anymore.</a:t>
            </a:r>
            <a:endParaRPr sz="1900">
              <a:solidFill>
                <a:schemeClr val="dk1"/>
              </a:solidFill>
              <a:latin typeface="Times New Roman"/>
              <a:ea typeface="Times New Roman"/>
              <a:cs typeface="Times New Roman"/>
              <a:sym typeface="Times New Roman"/>
            </a:endParaRPr>
          </a:p>
          <a:p>
            <a:pPr marL="914400" lvl="0" indent="-349250" algn="l" rtl="0">
              <a:spcBef>
                <a:spcPts val="0"/>
              </a:spcBef>
              <a:spcAft>
                <a:spcPts val="0"/>
              </a:spcAft>
              <a:buClr>
                <a:schemeClr val="dk1"/>
              </a:buClr>
              <a:buSzPts val="1900"/>
              <a:buFont typeface="Times New Roman"/>
              <a:buAutoNum type="alphaLcPeriod"/>
            </a:pPr>
            <a:r>
              <a:rPr lang="en" sz="1900">
                <a:solidFill>
                  <a:schemeClr val="dk1"/>
                </a:solidFill>
                <a:latin typeface="Times New Roman"/>
                <a:ea typeface="Times New Roman"/>
                <a:cs typeface="Times New Roman"/>
                <a:sym typeface="Times New Roman"/>
              </a:rPr>
              <a:t>Linoleum can hold together for a much longer time.</a:t>
            </a:r>
            <a:endParaRPr sz="19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900">
              <a:solidFill>
                <a:schemeClr val="dk1"/>
              </a:solidFill>
              <a:latin typeface="Times New Roman"/>
              <a:ea typeface="Times New Roman"/>
              <a:cs typeface="Times New Roman"/>
              <a:sym typeface="Times New Roman"/>
            </a:endParaRPr>
          </a:p>
        </p:txBody>
      </p:sp>
      <p:pic>
        <p:nvPicPr>
          <p:cNvPr id="303" name="Google Shape;303;p46"/>
          <p:cNvPicPr preferRelativeResize="0"/>
          <p:nvPr/>
        </p:nvPicPr>
        <p:blipFill rotWithShape="1">
          <a:blip r:embed="rId3">
            <a:alphaModFix/>
          </a:blip>
          <a:srcRect r="704" b="5767"/>
          <a:stretch/>
        </p:blipFill>
        <p:spPr>
          <a:xfrm>
            <a:off x="184900" y="3272400"/>
            <a:ext cx="8712576" cy="1344425"/>
          </a:xfrm>
          <a:prstGeom prst="rect">
            <a:avLst/>
          </a:prstGeom>
          <a:noFill/>
          <a:ln>
            <a:noFill/>
          </a:ln>
        </p:spPr>
      </p:pic>
      <p:sp>
        <p:nvSpPr>
          <p:cNvPr id="304" name="Google Shape;304;p46"/>
          <p:cNvSpPr/>
          <p:nvPr/>
        </p:nvSpPr>
        <p:spPr>
          <a:xfrm>
            <a:off x="265600" y="4854425"/>
            <a:ext cx="8492700" cy="1494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4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Times New Roman"/>
                <a:ea typeface="Times New Roman"/>
                <a:cs typeface="Times New Roman"/>
                <a:sym typeface="Times New Roman"/>
              </a:rPr>
              <a:t>Presenting</a:t>
            </a:r>
            <a:endParaRPr>
              <a:latin typeface="Times New Roman"/>
              <a:ea typeface="Times New Roman"/>
              <a:cs typeface="Times New Roman"/>
              <a:sym typeface="Times New Roman"/>
            </a:endParaRPr>
          </a:p>
        </p:txBody>
      </p:sp>
      <p:sp>
        <p:nvSpPr>
          <p:cNvPr id="310" name="Google Shape;310;p4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Font typeface="Times New Roman"/>
              <a:buChar char="-"/>
            </a:pPr>
            <a:r>
              <a:rPr lang="en">
                <a:solidFill>
                  <a:schemeClr val="dk1"/>
                </a:solidFill>
                <a:latin typeface="Times New Roman"/>
                <a:ea typeface="Times New Roman"/>
                <a:cs typeface="Times New Roman"/>
                <a:sym typeface="Times New Roman"/>
              </a:rPr>
              <a:t>Students will place their finished work in an area to display.</a:t>
            </a:r>
            <a:endParaRPr>
              <a:solidFill>
                <a:schemeClr val="dk1"/>
              </a:solidFill>
              <a:latin typeface="Times New Roman"/>
              <a:ea typeface="Times New Roman"/>
              <a:cs typeface="Times New Roman"/>
              <a:sym typeface="Times New Roman"/>
            </a:endParaRPr>
          </a:p>
          <a:p>
            <a:pPr marL="457200" lvl="0" indent="-342900" algn="l" rtl="0">
              <a:spcBef>
                <a:spcPts val="0"/>
              </a:spcBef>
              <a:spcAft>
                <a:spcPts val="0"/>
              </a:spcAft>
              <a:buClr>
                <a:schemeClr val="dk1"/>
              </a:buClr>
              <a:buSzPts val="1800"/>
              <a:buFont typeface="Times New Roman"/>
              <a:buChar char="-"/>
            </a:pPr>
            <a:r>
              <a:rPr lang="en">
                <a:solidFill>
                  <a:schemeClr val="dk1"/>
                </a:solidFill>
                <a:latin typeface="Times New Roman"/>
                <a:ea typeface="Times New Roman"/>
                <a:cs typeface="Times New Roman"/>
                <a:sym typeface="Times New Roman"/>
              </a:rPr>
              <a:t>Each student will describe their piece, and their thought/printing process.</a:t>
            </a:r>
            <a:endParaRPr>
              <a:solidFill>
                <a:schemeClr val="dk1"/>
              </a:solidFill>
              <a:latin typeface="Times New Roman"/>
              <a:ea typeface="Times New Roman"/>
              <a:cs typeface="Times New Roman"/>
              <a:sym typeface="Times New Roman"/>
            </a:endParaRPr>
          </a:p>
          <a:p>
            <a:pPr marL="457200" lvl="0" indent="-342900" algn="l" rtl="0">
              <a:spcBef>
                <a:spcPts val="0"/>
              </a:spcBef>
              <a:spcAft>
                <a:spcPts val="0"/>
              </a:spcAft>
              <a:buClr>
                <a:schemeClr val="dk1"/>
              </a:buClr>
              <a:buSzPts val="1800"/>
              <a:buFont typeface="Times New Roman"/>
              <a:buChar char="-"/>
            </a:pPr>
            <a:r>
              <a:rPr lang="en">
                <a:solidFill>
                  <a:schemeClr val="dk1"/>
                </a:solidFill>
                <a:latin typeface="Times New Roman"/>
                <a:ea typeface="Times New Roman"/>
                <a:cs typeface="Times New Roman"/>
                <a:sym typeface="Times New Roman"/>
              </a:rPr>
              <a:t>Students will be encouraged to critique and comment on each other’s prints.</a:t>
            </a:r>
            <a:endParaRPr>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a:solidFill>
                  <a:schemeClr val="dk1"/>
                </a:solidFill>
                <a:latin typeface="Times New Roman"/>
                <a:ea typeface="Times New Roman"/>
                <a:cs typeface="Times New Roman"/>
                <a:sym typeface="Times New Roman"/>
              </a:rPr>
              <a:t>Critique Questions:</a:t>
            </a:r>
            <a:endParaRPr>
              <a:solidFill>
                <a:schemeClr val="dk1"/>
              </a:solidFill>
              <a:latin typeface="Times New Roman"/>
              <a:ea typeface="Times New Roman"/>
              <a:cs typeface="Times New Roman"/>
              <a:sym typeface="Times New Roman"/>
            </a:endParaRPr>
          </a:p>
          <a:p>
            <a:pPr marL="457200" lvl="0" indent="-342900" algn="l" rtl="0">
              <a:spcBef>
                <a:spcPts val="0"/>
              </a:spcBef>
              <a:spcAft>
                <a:spcPts val="0"/>
              </a:spcAft>
              <a:buClr>
                <a:schemeClr val="dk1"/>
              </a:buClr>
              <a:buSzPts val="1800"/>
              <a:buFont typeface="Times New Roman"/>
              <a:buChar char="-"/>
            </a:pPr>
            <a:r>
              <a:rPr lang="en">
                <a:solidFill>
                  <a:schemeClr val="dk1"/>
                </a:solidFill>
                <a:latin typeface="Times New Roman"/>
                <a:ea typeface="Times New Roman"/>
                <a:cs typeface="Times New Roman"/>
                <a:sym typeface="Times New Roman"/>
              </a:rPr>
              <a:t>Where did the student distort the perspective?</a:t>
            </a:r>
            <a:endParaRPr>
              <a:solidFill>
                <a:schemeClr val="dk1"/>
              </a:solidFill>
              <a:latin typeface="Times New Roman"/>
              <a:ea typeface="Times New Roman"/>
              <a:cs typeface="Times New Roman"/>
              <a:sym typeface="Times New Roman"/>
            </a:endParaRPr>
          </a:p>
          <a:p>
            <a:pPr marL="457200" lvl="0" indent="-342900" algn="l" rtl="0">
              <a:spcBef>
                <a:spcPts val="0"/>
              </a:spcBef>
              <a:spcAft>
                <a:spcPts val="0"/>
              </a:spcAft>
              <a:buClr>
                <a:schemeClr val="dk1"/>
              </a:buClr>
              <a:buSzPts val="1800"/>
              <a:buFont typeface="Times New Roman"/>
              <a:buChar char="-"/>
            </a:pPr>
            <a:r>
              <a:rPr lang="en">
                <a:solidFill>
                  <a:schemeClr val="dk1"/>
                </a:solidFill>
                <a:latin typeface="Times New Roman"/>
                <a:ea typeface="Times New Roman"/>
                <a:cs typeface="Times New Roman"/>
                <a:sym typeface="Times New Roman"/>
              </a:rPr>
              <a:t>How did the student use line to show different perspectives?</a:t>
            </a:r>
            <a:endParaRPr>
              <a:solidFill>
                <a:schemeClr val="dk1"/>
              </a:solidFill>
              <a:latin typeface="Times New Roman"/>
              <a:ea typeface="Times New Roman"/>
              <a:cs typeface="Times New Roman"/>
              <a:sym typeface="Times New Roman"/>
            </a:endParaRPr>
          </a:p>
          <a:p>
            <a:pPr marL="457200" lvl="0" indent="-342900" algn="l" rtl="0">
              <a:spcBef>
                <a:spcPts val="0"/>
              </a:spcBef>
              <a:spcAft>
                <a:spcPts val="0"/>
              </a:spcAft>
              <a:buClr>
                <a:schemeClr val="dk1"/>
              </a:buClr>
              <a:buSzPts val="1800"/>
              <a:buFont typeface="Times New Roman"/>
              <a:buChar char="-"/>
            </a:pPr>
            <a:r>
              <a:rPr lang="en">
                <a:solidFill>
                  <a:schemeClr val="dk1"/>
                </a:solidFill>
                <a:highlight>
                  <a:srgbClr val="FFFFFF"/>
                </a:highlight>
                <a:latin typeface="Times New Roman"/>
                <a:ea typeface="Times New Roman"/>
                <a:cs typeface="Times New Roman"/>
                <a:sym typeface="Times New Roman"/>
              </a:rPr>
              <a:t>What are some things the student can improve on?</a:t>
            </a:r>
            <a:endParaRPr>
              <a:solidFill>
                <a:schemeClr val="dk1"/>
              </a:solidFill>
              <a:latin typeface="Times New Roman"/>
              <a:ea typeface="Times New Roman"/>
              <a:cs typeface="Times New Roman"/>
              <a:sym typeface="Times New Roman"/>
            </a:endParaRPr>
          </a:p>
          <a:p>
            <a:pPr marL="457200" lvl="0" indent="-342900" algn="l" rtl="0">
              <a:spcBef>
                <a:spcPts val="0"/>
              </a:spcBef>
              <a:spcAft>
                <a:spcPts val="0"/>
              </a:spcAft>
              <a:buClr>
                <a:schemeClr val="dk1"/>
              </a:buClr>
              <a:buSzPts val="1800"/>
              <a:buFont typeface="Times New Roman"/>
              <a:buChar char="-"/>
            </a:pPr>
            <a:r>
              <a:rPr lang="en">
                <a:solidFill>
                  <a:schemeClr val="dk1"/>
                </a:solidFill>
                <a:latin typeface="Times New Roman"/>
                <a:ea typeface="Times New Roman"/>
                <a:cs typeface="Times New Roman"/>
                <a:sym typeface="Times New Roman"/>
              </a:rPr>
              <a:t>What are some strengths?</a:t>
            </a:r>
            <a:endParaRPr>
              <a:solidFill>
                <a:schemeClr val="dk1"/>
              </a:solidFill>
              <a:latin typeface="Times New Roman"/>
              <a:ea typeface="Times New Roman"/>
              <a:cs typeface="Times New Roman"/>
              <a:sym typeface="Times New Roman"/>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48"/>
          <p:cNvSpPr txBox="1"/>
          <p:nvPr/>
        </p:nvSpPr>
        <p:spPr>
          <a:xfrm>
            <a:off x="4253175" y="4053975"/>
            <a:ext cx="4198500" cy="6543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alibri"/>
              <a:ea typeface="Calibri"/>
              <a:cs typeface="Calibri"/>
              <a:sym typeface="Calibri"/>
            </a:endParaRPr>
          </a:p>
        </p:txBody>
      </p:sp>
      <p:sp>
        <p:nvSpPr>
          <p:cNvPr id="316" name="Google Shape;316;p48"/>
          <p:cNvSpPr txBox="1"/>
          <p:nvPr/>
        </p:nvSpPr>
        <p:spPr>
          <a:xfrm>
            <a:off x="3980550" y="400819"/>
            <a:ext cx="4925400" cy="945000"/>
          </a:xfrm>
          <a:prstGeom prst="rect">
            <a:avLst/>
          </a:prstGeom>
          <a:noFill/>
          <a:ln>
            <a:noFill/>
          </a:ln>
        </p:spPr>
        <p:txBody>
          <a:bodyPr spcFirstLastPara="1" wrap="square" lIns="68575" tIns="68575" rIns="68575" bIns="68575" anchor="t" anchorCtr="0">
            <a:noAutofit/>
          </a:bodyPr>
          <a:lstStyle/>
          <a:p>
            <a:pPr marL="0" marR="0" lvl="0" indent="0" algn="ctr" rtl="0">
              <a:lnSpc>
                <a:spcPct val="100000"/>
              </a:lnSpc>
              <a:spcBef>
                <a:spcPts val="0"/>
              </a:spcBef>
              <a:spcAft>
                <a:spcPts val="0"/>
              </a:spcAft>
              <a:buClr>
                <a:srgbClr val="000000"/>
              </a:buClr>
              <a:buSzPts val="2600"/>
              <a:buFont typeface="Arial"/>
              <a:buNone/>
            </a:pPr>
            <a:endParaRPr sz="2600" b="0" i="0" u="none" strike="noStrike" cap="none">
              <a:solidFill>
                <a:srgbClr val="000000"/>
              </a:solidFill>
              <a:latin typeface="Calibri"/>
              <a:ea typeface="Calibri"/>
              <a:cs typeface="Calibri"/>
              <a:sym typeface="Calibri"/>
            </a:endParaRPr>
          </a:p>
        </p:txBody>
      </p:sp>
      <p:sp>
        <p:nvSpPr>
          <p:cNvPr id="317" name="Google Shape;317;p4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latin typeface="Times New Roman"/>
                <a:ea typeface="Times New Roman"/>
                <a:cs typeface="Times New Roman"/>
                <a:sym typeface="Times New Roman"/>
              </a:rPr>
              <a:t>Rubric</a:t>
            </a:r>
            <a:endParaRPr>
              <a:latin typeface="Times New Roman"/>
              <a:ea typeface="Times New Roman"/>
              <a:cs typeface="Times New Roman"/>
              <a:sym typeface="Times New Roman"/>
            </a:endParaRPr>
          </a:p>
        </p:txBody>
      </p:sp>
      <p:sp>
        <p:nvSpPr>
          <p:cNvPr id="318" name="Google Shape;318;p48"/>
          <p:cNvSpPr txBox="1"/>
          <p:nvPr/>
        </p:nvSpPr>
        <p:spPr>
          <a:xfrm>
            <a:off x="538950" y="1171650"/>
            <a:ext cx="8049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graphicFrame>
        <p:nvGraphicFramePr>
          <p:cNvPr id="319" name="Google Shape;319;p48"/>
          <p:cNvGraphicFramePr/>
          <p:nvPr/>
        </p:nvGraphicFramePr>
        <p:xfrm>
          <a:off x="538950" y="1345825"/>
          <a:ext cx="3000000" cy="3000000"/>
        </p:xfrm>
        <a:graphic>
          <a:graphicData uri="http://schemas.openxmlformats.org/drawingml/2006/table">
            <a:tbl>
              <a:tblPr>
                <a:noFill/>
                <a:tableStyleId>{B727736C-3D0F-4E67-B9C0-5C41E7C43867}</a:tableStyleId>
              </a:tblPr>
              <a:tblGrid>
                <a:gridCol w="2032400">
                  <a:extLst>
                    <a:ext uri="{9D8B030D-6E8A-4147-A177-3AD203B41FA5}">
                      <a16:colId xmlns:a16="http://schemas.microsoft.com/office/drawing/2014/main" val="20000"/>
                    </a:ext>
                  </a:extLst>
                </a:gridCol>
                <a:gridCol w="2032400">
                  <a:extLst>
                    <a:ext uri="{9D8B030D-6E8A-4147-A177-3AD203B41FA5}">
                      <a16:colId xmlns:a16="http://schemas.microsoft.com/office/drawing/2014/main" val="20001"/>
                    </a:ext>
                  </a:extLst>
                </a:gridCol>
                <a:gridCol w="2032400">
                  <a:extLst>
                    <a:ext uri="{9D8B030D-6E8A-4147-A177-3AD203B41FA5}">
                      <a16:colId xmlns:a16="http://schemas.microsoft.com/office/drawing/2014/main" val="20002"/>
                    </a:ext>
                  </a:extLst>
                </a:gridCol>
                <a:gridCol w="2032400">
                  <a:extLst>
                    <a:ext uri="{9D8B030D-6E8A-4147-A177-3AD203B41FA5}">
                      <a16:colId xmlns:a16="http://schemas.microsoft.com/office/drawing/2014/main" val="20003"/>
                    </a:ext>
                  </a:extLst>
                </a:gridCol>
              </a:tblGrid>
              <a:tr h="445375">
                <a:tc>
                  <a:txBody>
                    <a:bodyPr/>
                    <a:lstStyle/>
                    <a:p>
                      <a:pPr marL="0" lvl="0" indent="0" algn="l" rtl="0">
                        <a:spcBef>
                          <a:spcPts val="0"/>
                        </a:spcBef>
                        <a:spcAft>
                          <a:spcPts val="0"/>
                        </a:spcAft>
                        <a:buNone/>
                      </a:pPr>
                      <a:r>
                        <a:rPr lang="en" b="1">
                          <a:latin typeface="Times New Roman"/>
                          <a:ea typeface="Times New Roman"/>
                          <a:cs typeface="Times New Roman"/>
                          <a:sym typeface="Times New Roman"/>
                        </a:rPr>
                        <a:t>Objectives</a:t>
                      </a:r>
                      <a:endParaRPr sz="900">
                        <a:latin typeface="Times New Roman"/>
                        <a:ea typeface="Times New Roman"/>
                        <a:cs typeface="Times New Roman"/>
                        <a:sym typeface="Times New Roman"/>
                      </a:endParaRPr>
                    </a:p>
                  </a:txBody>
                  <a:tcPr marL="91425" marR="91425" marT="91425" marB="91425"/>
                </a:tc>
                <a:tc>
                  <a:txBody>
                    <a:bodyPr/>
                    <a:lstStyle/>
                    <a:p>
                      <a:pPr marL="0" lvl="0" indent="0" algn="l" rtl="0">
                        <a:spcBef>
                          <a:spcPts val="0"/>
                        </a:spcBef>
                        <a:spcAft>
                          <a:spcPts val="0"/>
                        </a:spcAft>
                        <a:buNone/>
                      </a:pPr>
                      <a:r>
                        <a:rPr lang="en" b="1">
                          <a:latin typeface="Times New Roman"/>
                          <a:ea typeface="Times New Roman"/>
                          <a:cs typeface="Times New Roman"/>
                          <a:sym typeface="Times New Roman"/>
                        </a:rPr>
                        <a:t>Exceeds</a:t>
                      </a:r>
                      <a:endParaRPr b="1">
                        <a:latin typeface="Times New Roman"/>
                        <a:ea typeface="Times New Roman"/>
                        <a:cs typeface="Times New Roman"/>
                        <a:sym typeface="Times New Roman"/>
                      </a:endParaRPr>
                    </a:p>
                  </a:txBody>
                  <a:tcPr marL="91425" marR="91425" marT="91425" marB="91425"/>
                </a:tc>
                <a:tc>
                  <a:txBody>
                    <a:bodyPr/>
                    <a:lstStyle/>
                    <a:p>
                      <a:pPr marL="0" lvl="0" indent="0" algn="l" rtl="0">
                        <a:spcBef>
                          <a:spcPts val="0"/>
                        </a:spcBef>
                        <a:spcAft>
                          <a:spcPts val="0"/>
                        </a:spcAft>
                        <a:buNone/>
                      </a:pPr>
                      <a:r>
                        <a:rPr lang="en" b="1">
                          <a:latin typeface="Times New Roman"/>
                          <a:ea typeface="Times New Roman"/>
                          <a:cs typeface="Times New Roman"/>
                          <a:sym typeface="Times New Roman"/>
                        </a:rPr>
                        <a:t>Meets</a:t>
                      </a:r>
                      <a:endParaRPr b="1">
                        <a:latin typeface="Times New Roman"/>
                        <a:ea typeface="Times New Roman"/>
                        <a:cs typeface="Times New Roman"/>
                        <a:sym typeface="Times New Roman"/>
                      </a:endParaRPr>
                    </a:p>
                  </a:txBody>
                  <a:tcPr marL="91425" marR="91425" marT="91425" marB="91425"/>
                </a:tc>
                <a:tc>
                  <a:txBody>
                    <a:bodyPr/>
                    <a:lstStyle/>
                    <a:p>
                      <a:pPr marL="0" lvl="0" indent="0" algn="l" rtl="0">
                        <a:spcBef>
                          <a:spcPts val="0"/>
                        </a:spcBef>
                        <a:spcAft>
                          <a:spcPts val="0"/>
                        </a:spcAft>
                        <a:buNone/>
                      </a:pPr>
                      <a:r>
                        <a:rPr lang="en" b="1">
                          <a:latin typeface="Times New Roman"/>
                          <a:ea typeface="Times New Roman"/>
                          <a:cs typeface="Times New Roman"/>
                          <a:sym typeface="Times New Roman"/>
                        </a:rPr>
                        <a:t>Does Not Meet</a:t>
                      </a:r>
                      <a:endParaRPr b="1">
                        <a:latin typeface="Times New Roman"/>
                        <a:ea typeface="Times New Roman"/>
                        <a:cs typeface="Times New Roman"/>
                        <a:sym typeface="Times New Roman"/>
                      </a:endParaRPr>
                    </a:p>
                  </a:txBody>
                  <a:tcPr marL="91425" marR="91425" marT="91425" marB="91425"/>
                </a:tc>
                <a:extLst>
                  <a:ext uri="{0D108BD9-81ED-4DB2-BD59-A6C34878D82A}">
                    <a16:rowId xmlns:a16="http://schemas.microsoft.com/office/drawing/2014/main" val="10000"/>
                  </a:ext>
                </a:extLst>
              </a:tr>
              <a:tr h="841250">
                <a:tc>
                  <a:txBody>
                    <a:bodyPr/>
                    <a:lstStyle/>
                    <a:p>
                      <a:pPr marL="0" lvl="0" indent="0" algn="l" rtl="0">
                        <a:spcBef>
                          <a:spcPts val="0"/>
                        </a:spcBef>
                        <a:spcAft>
                          <a:spcPts val="0"/>
                        </a:spcAft>
                        <a:buNone/>
                      </a:pPr>
                      <a:r>
                        <a:rPr lang="en">
                          <a:latin typeface="Times New Roman"/>
                          <a:ea typeface="Times New Roman"/>
                          <a:cs typeface="Times New Roman"/>
                          <a:sym typeface="Times New Roman"/>
                        </a:rPr>
                        <a:t>Displays Distorted Perspective</a:t>
                      </a:r>
                      <a:endParaRPr>
                        <a:latin typeface="Times New Roman"/>
                        <a:ea typeface="Times New Roman"/>
                        <a:cs typeface="Times New Roman"/>
                        <a:sym typeface="Times New Roman"/>
                      </a:endParaRPr>
                    </a:p>
                  </a:txBody>
                  <a:tcPr marL="91425" marR="91425" marT="91425" marB="91425"/>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Student implemented distorting perspective.</a:t>
                      </a:r>
                      <a:endParaRPr sz="1200">
                        <a:latin typeface="Times New Roman"/>
                        <a:ea typeface="Times New Roman"/>
                        <a:cs typeface="Times New Roman"/>
                        <a:sym typeface="Times New Roman"/>
                      </a:endParaRPr>
                    </a:p>
                  </a:txBody>
                  <a:tcPr marL="91425" marR="91425" marT="91425" marB="91425"/>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Student implemented distorted display, but could have pushed it further.</a:t>
                      </a:r>
                      <a:endParaRPr sz="1200">
                        <a:latin typeface="Times New Roman"/>
                        <a:ea typeface="Times New Roman"/>
                        <a:cs typeface="Times New Roman"/>
                        <a:sym typeface="Times New Roman"/>
                      </a:endParaRPr>
                    </a:p>
                  </a:txBody>
                  <a:tcPr marL="91425" marR="91425" marT="91425" marB="91425"/>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Student did not included distorted perspective in print.</a:t>
                      </a:r>
                      <a:endParaRPr sz="1200">
                        <a:latin typeface="Times New Roman"/>
                        <a:ea typeface="Times New Roman"/>
                        <a:cs typeface="Times New Roman"/>
                        <a:sym typeface="Times New Roman"/>
                      </a:endParaRPr>
                    </a:p>
                  </a:txBody>
                  <a:tcPr marL="91425" marR="91425" marT="91425" marB="91425"/>
                </a:tc>
                <a:extLst>
                  <a:ext uri="{0D108BD9-81ED-4DB2-BD59-A6C34878D82A}">
                    <a16:rowId xmlns:a16="http://schemas.microsoft.com/office/drawing/2014/main" val="10001"/>
                  </a:ext>
                </a:extLst>
              </a:tr>
              <a:tr h="841250">
                <a:tc>
                  <a:txBody>
                    <a:bodyPr/>
                    <a:lstStyle/>
                    <a:p>
                      <a:pPr marL="0" lvl="0" indent="0" algn="l" rtl="0">
                        <a:spcBef>
                          <a:spcPts val="0"/>
                        </a:spcBef>
                        <a:spcAft>
                          <a:spcPts val="0"/>
                        </a:spcAft>
                        <a:buNone/>
                      </a:pPr>
                      <a:r>
                        <a:rPr lang="en">
                          <a:latin typeface="Times New Roman"/>
                          <a:ea typeface="Times New Roman"/>
                          <a:cs typeface="Times New Roman"/>
                          <a:sym typeface="Times New Roman"/>
                        </a:rPr>
                        <a:t>Etching/Carving Quality</a:t>
                      </a:r>
                      <a:endParaRPr>
                        <a:latin typeface="Times New Roman"/>
                        <a:ea typeface="Times New Roman"/>
                        <a:cs typeface="Times New Roman"/>
                        <a:sym typeface="Times New Roman"/>
                      </a:endParaRPr>
                    </a:p>
                  </a:txBody>
                  <a:tcPr marL="91425" marR="91425" marT="91425" marB="91425"/>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Student used the tools in a safe and effective way, and showed great mark making technique.</a:t>
                      </a:r>
                      <a:endParaRPr sz="1200">
                        <a:latin typeface="Times New Roman"/>
                        <a:ea typeface="Times New Roman"/>
                        <a:cs typeface="Times New Roman"/>
                        <a:sym typeface="Times New Roman"/>
                      </a:endParaRPr>
                    </a:p>
                  </a:txBody>
                  <a:tcPr marL="91425" marR="91425" marT="91425" marB="91425"/>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Student used tools safely, and could work on more thoughtful carving/etches.</a:t>
                      </a:r>
                      <a:endParaRPr sz="1200">
                        <a:latin typeface="Times New Roman"/>
                        <a:ea typeface="Times New Roman"/>
                        <a:cs typeface="Times New Roman"/>
                        <a:sym typeface="Times New Roman"/>
                      </a:endParaRPr>
                    </a:p>
                  </a:txBody>
                  <a:tcPr marL="91425" marR="91425" marT="91425" marB="91425"/>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Student did not use tools in a safe manner. Mark making is messy &amp; seems rushed.</a:t>
                      </a:r>
                      <a:endParaRPr sz="1200">
                        <a:latin typeface="Times New Roman"/>
                        <a:ea typeface="Times New Roman"/>
                        <a:cs typeface="Times New Roman"/>
                        <a:sym typeface="Times New Roman"/>
                      </a:endParaRPr>
                    </a:p>
                  </a:txBody>
                  <a:tcPr marL="91425" marR="91425" marT="91425" marB="91425"/>
                </a:tc>
                <a:extLst>
                  <a:ext uri="{0D108BD9-81ED-4DB2-BD59-A6C34878D82A}">
                    <a16:rowId xmlns:a16="http://schemas.microsoft.com/office/drawing/2014/main" val="10002"/>
                  </a:ext>
                </a:extLst>
              </a:tr>
              <a:tr h="841250">
                <a:tc>
                  <a:txBody>
                    <a:bodyPr/>
                    <a:lstStyle/>
                    <a:p>
                      <a:pPr marL="0" lvl="0" indent="0" algn="l" rtl="0">
                        <a:spcBef>
                          <a:spcPts val="0"/>
                        </a:spcBef>
                        <a:spcAft>
                          <a:spcPts val="0"/>
                        </a:spcAft>
                        <a:buNone/>
                      </a:pPr>
                      <a:r>
                        <a:rPr lang="en">
                          <a:latin typeface="Times New Roman"/>
                          <a:ea typeface="Times New Roman"/>
                          <a:cs typeface="Times New Roman"/>
                          <a:sym typeface="Times New Roman"/>
                        </a:rPr>
                        <a:t>Printing Quality</a:t>
                      </a:r>
                      <a:endParaRPr>
                        <a:latin typeface="Times New Roman"/>
                        <a:ea typeface="Times New Roman"/>
                        <a:cs typeface="Times New Roman"/>
                        <a:sym typeface="Times New Roman"/>
                      </a:endParaRPr>
                    </a:p>
                  </a:txBody>
                  <a:tcPr marL="91425" marR="91425" marT="91425" marB="91425"/>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All directions were followed, and ink was preplanned in a logical way with excellent consistency. No ink smudges are on the page.</a:t>
                      </a:r>
                      <a:endParaRPr sz="1200">
                        <a:latin typeface="Times New Roman"/>
                        <a:ea typeface="Times New Roman"/>
                        <a:cs typeface="Times New Roman"/>
                        <a:sym typeface="Times New Roman"/>
                      </a:endParaRPr>
                    </a:p>
                  </a:txBody>
                  <a:tcPr marL="91425" marR="91425" marT="91425" marB="91425"/>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All directions were followed. A few ink inconsistencies throughout the print. Only 1 ink smudge.</a:t>
                      </a:r>
                      <a:endParaRPr sz="1200">
                        <a:latin typeface="Times New Roman"/>
                        <a:ea typeface="Times New Roman"/>
                        <a:cs typeface="Times New Roman"/>
                        <a:sym typeface="Times New Roman"/>
                      </a:endParaRPr>
                    </a:p>
                  </a:txBody>
                  <a:tcPr marL="91425" marR="91425" marT="91425" marB="91425"/>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Methods were clearly not followed. Ink is blotchy in many areas &amp; looks unfinished. More than one area is smudged with ink.</a:t>
                      </a:r>
                      <a:endParaRPr sz="1200">
                        <a:latin typeface="Times New Roman"/>
                        <a:ea typeface="Times New Roman"/>
                        <a:cs typeface="Times New Roman"/>
                        <a:sym typeface="Times New Roman"/>
                      </a:endParaRPr>
                    </a:p>
                  </a:txBody>
                  <a:tcPr marL="91425" marR="91425" marT="91425" marB="91425"/>
                </a:tc>
                <a:extLst>
                  <a:ext uri="{0D108BD9-81ED-4DB2-BD59-A6C34878D82A}">
                    <a16:rowId xmlns:a16="http://schemas.microsoft.com/office/drawing/2014/main" val="10003"/>
                  </a:ext>
                </a:extLst>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49"/>
          <p:cNvSpPr txBox="1"/>
          <p:nvPr/>
        </p:nvSpPr>
        <p:spPr>
          <a:xfrm>
            <a:off x="4253175" y="4053975"/>
            <a:ext cx="4198500" cy="6543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alibri"/>
              <a:ea typeface="Calibri"/>
              <a:cs typeface="Calibri"/>
              <a:sym typeface="Calibri"/>
            </a:endParaRPr>
          </a:p>
        </p:txBody>
      </p:sp>
      <p:sp>
        <p:nvSpPr>
          <p:cNvPr id="325" name="Google Shape;325;p49"/>
          <p:cNvSpPr txBox="1"/>
          <p:nvPr/>
        </p:nvSpPr>
        <p:spPr>
          <a:xfrm>
            <a:off x="3980550" y="400819"/>
            <a:ext cx="4925400" cy="945000"/>
          </a:xfrm>
          <a:prstGeom prst="rect">
            <a:avLst/>
          </a:prstGeom>
          <a:noFill/>
          <a:ln>
            <a:noFill/>
          </a:ln>
        </p:spPr>
        <p:txBody>
          <a:bodyPr spcFirstLastPara="1" wrap="square" lIns="68575" tIns="68575" rIns="68575" bIns="68575" anchor="t" anchorCtr="0">
            <a:noAutofit/>
          </a:bodyPr>
          <a:lstStyle/>
          <a:p>
            <a:pPr marL="0" marR="0" lvl="0" indent="0" algn="ctr" rtl="0">
              <a:lnSpc>
                <a:spcPct val="100000"/>
              </a:lnSpc>
              <a:spcBef>
                <a:spcPts val="0"/>
              </a:spcBef>
              <a:spcAft>
                <a:spcPts val="0"/>
              </a:spcAft>
              <a:buClr>
                <a:srgbClr val="000000"/>
              </a:buClr>
              <a:buSzPts val="2600"/>
              <a:buFont typeface="Arial"/>
              <a:buNone/>
            </a:pPr>
            <a:endParaRPr sz="2600" b="0" i="0" u="none" strike="noStrike" cap="none">
              <a:solidFill>
                <a:srgbClr val="000000"/>
              </a:solidFill>
              <a:latin typeface="Calibri"/>
              <a:ea typeface="Calibri"/>
              <a:cs typeface="Calibri"/>
              <a:sym typeface="Calibri"/>
            </a:endParaRPr>
          </a:p>
        </p:txBody>
      </p:sp>
      <p:sp>
        <p:nvSpPr>
          <p:cNvPr id="326" name="Google Shape;326;p49"/>
          <p:cNvSpPr txBox="1"/>
          <p:nvPr/>
        </p:nvSpPr>
        <p:spPr>
          <a:xfrm>
            <a:off x="4107788" y="1345819"/>
            <a:ext cx="4198500" cy="1826700"/>
          </a:xfrm>
          <a:prstGeom prst="rect">
            <a:avLst/>
          </a:prstGeom>
          <a:noFill/>
          <a:ln>
            <a:noFill/>
          </a:ln>
        </p:spPr>
        <p:txBody>
          <a:bodyPr spcFirstLastPara="1" wrap="square" lIns="68575" tIns="68575" rIns="68575" bIns="68575" anchor="t" anchorCtr="0">
            <a:noAutofit/>
          </a:bodyPr>
          <a:lstStyle/>
          <a:p>
            <a:pPr marL="342900" marR="0" lvl="0" indent="0" algn="l" rtl="0">
              <a:lnSpc>
                <a:spcPct val="100000"/>
              </a:lnSpc>
              <a:spcBef>
                <a:spcPts val="0"/>
              </a:spcBef>
              <a:spcAft>
                <a:spcPts val="800"/>
              </a:spcAft>
              <a:buClr>
                <a:srgbClr val="000000"/>
              </a:buClr>
              <a:buSzPts val="2100"/>
              <a:buFont typeface="Arial"/>
              <a:buNone/>
            </a:pPr>
            <a:endParaRPr sz="2100" b="0" i="0" u="none" strike="noStrike" cap="none">
              <a:solidFill>
                <a:srgbClr val="000000"/>
              </a:solidFill>
              <a:latin typeface="Calibri"/>
              <a:ea typeface="Calibri"/>
              <a:cs typeface="Calibri"/>
              <a:sym typeface="Calibri"/>
            </a:endParaRPr>
          </a:p>
        </p:txBody>
      </p:sp>
      <p:sp>
        <p:nvSpPr>
          <p:cNvPr id="327" name="Google Shape;327;p49"/>
          <p:cNvSpPr txBox="1">
            <a:spLocks noGrp="1"/>
          </p:cNvSpPr>
          <p:nvPr>
            <p:ph type="title"/>
          </p:nvPr>
        </p:nvSpPr>
        <p:spPr>
          <a:xfrm>
            <a:off x="191400" y="4008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latin typeface="Times New Roman"/>
                <a:ea typeface="Times New Roman"/>
                <a:cs typeface="Times New Roman"/>
                <a:sym typeface="Times New Roman"/>
              </a:rPr>
              <a:t>Glossary:</a:t>
            </a:r>
            <a:endParaRPr>
              <a:latin typeface="Times New Roman"/>
              <a:ea typeface="Times New Roman"/>
              <a:cs typeface="Times New Roman"/>
              <a:sym typeface="Times New Roman"/>
            </a:endParaRPr>
          </a:p>
        </p:txBody>
      </p:sp>
      <p:sp>
        <p:nvSpPr>
          <p:cNvPr id="328" name="Google Shape;328;p49"/>
          <p:cNvSpPr txBox="1">
            <a:spLocks noGrp="1"/>
          </p:cNvSpPr>
          <p:nvPr>
            <p:ph type="body" idx="1"/>
          </p:nvPr>
        </p:nvSpPr>
        <p:spPr>
          <a:xfrm>
            <a:off x="138025" y="1017725"/>
            <a:ext cx="8767800" cy="3607200"/>
          </a:xfrm>
          <a:prstGeom prst="rect">
            <a:avLst/>
          </a:prstGeom>
          <a:noFill/>
          <a:ln>
            <a:noFill/>
          </a:ln>
        </p:spPr>
        <p:txBody>
          <a:bodyPr spcFirstLastPara="1" wrap="square" lIns="91425" tIns="91425" rIns="91425" bIns="91425" anchor="t" anchorCtr="0">
            <a:noAutofit/>
          </a:bodyPr>
          <a:lstStyle/>
          <a:p>
            <a:pPr marL="457200" lvl="0" indent="-333375" algn="l" rtl="0">
              <a:spcBef>
                <a:spcPts val="0"/>
              </a:spcBef>
              <a:spcAft>
                <a:spcPts val="0"/>
              </a:spcAft>
              <a:buClr>
                <a:schemeClr val="dk1"/>
              </a:buClr>
              <a:buSzPts val="1650"/>
              <a:buFont typeface="Times New Roman"/>
              <a:buChar char="-"/>
            </a:pPr>
            <a:r>
              <a:rPr lang="en" sz="1650" b="1">
                <a:solidFill>
                  <a:schemeClr val="dk1"/>
                </a:solidFill>
                <a:latin typeface="Times New Roman"/>
                <a:ea typeface="Times New Roman"/>
                <a:cs typeface="Times New Roman"/>
                <a:sym typeface="Times New Roman"/>
              </a:rPr>
              <a:t>F</a:t>
            </a:r>
            <a:r>
              <a:rPr lang="en" sz="1850" b="1">
                <a:solidFill>
                  <a:schemeClr val="dk1"/>
                </a:solidFill>
                <a:latin typeface="Times New Roman"/>
                <a:ea typeface="Times New Roman"/>
                <a:cs typeface="Times New Roman"/>
                <a:sym typeface="Times New Roman"/>
              </a:rPr>
              <a:t>oreground:</a:t>
            </a:r>
            <a:r>
              <a:rPr lang="en" sz="1850">
                <a:solidFill>
                  <a:schemeClr val="dk1"/>
                </a:solidFill>
                <a:latin typeface="Times New Roman"/>
                <a:ea typeface="Times New Roman"/>
                <a:cs typeface="Times New Roman"/>
                <a:sym typeface="Times New Roman"/>
              </a:rPr>
              <a:t> the area in a composition that’s viewed as the nearest to the observer.</a:t>
            </a:r>
            <a:endParaRPr sz="1850">
              <a:solidFill>
                <a:schemeClr val="dk1"/>
              </a:solidFill>
              <a:latin typeface="Times New Roman"/>
              <a:ea typeface="Times New Roman"/>
              <a:cs typeface="Times New Roman"/>
              <a:sym typeface="Times New Roman"/>
            </a:endParaRPr>
          </a:p>
          <a:p>
            <a:pPr marL="457200" lvl="0" indent="-346075" algn="l" rtl="0">
              <a:spcBef>
                <a:spcPts val="0"/>
              </a:spcBef>
              <a:spcAft>
                <a:spcPts val="0"/>
              </a:spcAft>
              <a:buClr>
                <a:schemeClr val="dk1"/>
              </a:buClr>
              <a:buSzPts val="1850"/>
              <a:buFont typeface="Times New Roman"/>
              <a:buChar char="-"/>
            </a:pPr>
            <a:r>
              <a:rPr lang="en" sz="1850" b="1">
                <a:solidFill>
                  <a:schemeClr val="dk1"/>
                </a:solidFill>
                <a:latin typeface="Times New Roman"/>
                <a:ea typeface="Times New Roman"/>
                <a:cs typeface="Times New Roman"/>
                <a:sym typeface="Times New Roman"/>
              </a:rPr>
              <a:t>Midground:</a:t>
            </a:r>
            <a:r>
              <a:rPr lang="en" sz="1850">
                <a:solidFill>
                  <a:schemeClr val="dk1"/>
                </a:solidFill>
                <a:latin typeface="Times New Roman"/>
                <a:ea typeface="Times New Roman"/>
                <a:cs typeface="Times New Roman"/>
                <a:sym typeface="Times New Roman"/>
              </a:rPr>
              <a:t> the area in a composition that’s viewed as in the middle of the foreground and background.</a:t>
            </a:r>
            <a:endParaRPr sz="1850">
              <a:solidFill>
                <a:schemeClr val="dk1"/>
              </a:solidFill>
              <a:latin typeface="Times New Roman"/>
              <a:ea typeface="Times New Roman"/>
              <a:cs typeface="Times New Roman"/>
              <a:sym typeface="Times New Roman"/>
            </a:endParaRPr>
          </a:p>
          <a:p>
            <a:pPr marL="457200" lvl="0" indent="-346075" algn="l" rtl="0">
              <a:spcBef>
                <a:spcPts val="0"/>
              </a:spcBef>
              <a:spcAft>
                <a:spcPts val="0"/>
              </a:spcAft>
              <a:buClr>
                <a:schemeClr val="dk1"/>
              </a:buClr>
              <a:buSzPts val="1850"/>
              <a:buFont typeface="Times New Roman"/>
              <a:buChar char="-"/>
            </a:pPr>
            <a:r>
              <a:rPr lang="en" sz="1850" b="1">
                <a:solidFill>
                  <a:schemeClr val="dk1"/>
                </a:solidFill>
                <a:latin typeface="Times New Roman"/>
                <a:ea typeface="Times New Roman"/>
                <a:cs typeface="Times New Roman"/>
                <a:sym typeface="Times New Roman"/>
              </a:rPr>
              <a:t>Background: </a:t>
            </a:r>
            <a:r>
              <a:rPr lang="en" sz="1850">
                <a:solidFill>
                  <a:schemeClr val="dk1"/>
                </a:solidFill>
                <a:latin typeface="Times New Roman"/>
                <a:ea typeface="Times New Roman"/>
                <a:cs typeface="Times New Roman"/>
                <a:sym typeface="Times New Roman"/>
              </a:rPr>
              <a:t>the area in a composition that’s viewed as the farthest, and behind the main subject matter.</a:t>
            </a:r>
            <a:endParaRPr sz="1850">
              <a:solidFill>
                <a:schemeClr val="dk1"/>
              </a:solidFill>
              <a:latin typeface="Times New Roman"/>
              <a:ea typeface="Times New Roman"/>
              <a:cs typeface="Times New Roman"/>
              <a:sym typeface="Times New Roman"/>
            </a:endParaRPr>
          </a:p>
          <a:p>
            <a:pPr marL="457200" lvl="0" indent="-346075" algn="l" rtl="0">
              <a:spcBef>
                <a:spcPts val="0"/>
              </a:spcBef>
              <a:spcAft>
                <a:spcPts val="0"/>
              </a:spcAft>
              <a:buClr>
                <a:schemeClr val="dk1"/>
              </a:buClr>
              <a:buSzPts val="1850"/>
              <a:buFont typeface="Times New Roman"/>
              <a:buChar char="-"/>
            </a:pPr>
            <a:r>
              <a:rPr lang="en" sz="1850" b="1">
                <a:solidFill>
                  <a:schemeClr val="dk1"/>
                </a:solidFill>
                <a:latin typeface="Times New Roman"/>
                <a:ea typeface="Times New Roman"/>
                <a:cs typeface="Times New Roman"/>
                <a:sym typeface="Times New Roman"/>
              </a:rPr>
              <a:t>Mark making:</a:t>
            </a:r>
            <a:r>
              <a:rPr lang="en" sz="1850">
                <a:solidFill>
                  <a:schemeClr val="dk1"/>
                </a:solidFill>
                <a:latin typeface="Times New Roman"/>
                <a:ea typeface="Times New Roman"/>
                <a:cs typeface="Times New Roman"/>
                <a:sym typeface="Times New Roman"/>
              </a:rPr>
              <a:t> different lines, dots, patterns, and textures created in an artwork.</a:t>
            </a:r>
            <a:endParaRPr sz="1850">
              <a:solidFill>
                <a:schemeClr val="dk1"/>
              </a:solidFill>
              <a:latin typeface="Times New Roman"/>
              <a:ea typeface="Times New Roman"/>
              <a:cs typeface="Times New Roman"/>
              <a:sym typeface="Times New Roman"/>
            </a:endParaRPr>
          </a:p>
          <a:p>
            <a:pPr marL="457200" lvl="0" indent="-346075" algn="l" rtl="0">
              <a:spcBef>
                <a:spcPts val="0"/>
              </a:spcBef>
              <a:spcAft>
                <a:spcPts val="0"/>
              </a:spcAft>
              <a:buClr>
                <a:schemeClr val="dk1"/>
              </a:buClr>
              <a:buSzPts val="1850"/>
              <a:buFont typeface="Times New Roman"/>
              <a:buChar char="-"/>
            </a:pPr>
            <a:r>
              <a:rPr lang="en" sz="1850" b="1">
                <a:solidFill>
                  <a:schemeClr val="dk1"/>
                </a:solidFill>
                <a:latin typeface="Times New Roman"/>
                <a:ea typeface="Times New Roman"/>
                <a:cs typeface="Times New Roman"/>
                <a:sym typeface="Times New Roman"/>
              </a:rPr>
              <a:t>Vanishing point:</a:t>
            </a:r>
            <a:r>
              <a:rPr lang="en" sz="1850">
                <a:solidFill>
                  <a:schemeClr val="dk1"/>
                </a:solidFill>
                <a:latin typeface="Times New Roman"/>
                <a:ea typeface="Times New Roman"/>
                <a:cs typeface="Times New Roman"/>
                <a:sym typeface="Times New Roman"/>
              </a:rPr>
              <a:t> the point in an image that is viewed as the farthest point. This point is where all the receding lines of perspective meet.</a:t>
            </a:r>
            <a:endParaRPr sz="1850">
              <a:solidFill>
                <a:schemeClr val="dk1"/>
              </a:solidFill>
              <a:latin typeface="Times New Roman"/>
              <a:ea typeface="Times New Roman"/>
              <a:cs typeface="Times New Roman"/>
              <a:sym typeface="Times New Roman"/>
            </a:endParaRPr>
          </a:p>
          <a:p>
            <a:pPr marL="457200" lvl="0" indent="-346075" algn="l" rtl="0">
              <a:spcBef>
                <a:spcPts val="0"/>
              </a:spcBef>
              <a:spcAft>
                <a:spcPts val="0"/>
              </a:spcAft>
              <a:buClr>
                <a:schemeClr val="dk1"/>
              </a:buClr>
              <a:buSzPts val="1850"/>
              <a:buFont typeface="Times New Roman"/>
              <a:buChar char="-"/>
            </a:pPr>
            <a:r>
              <a:rPr lang="en" sz="1850" b="1">
                <a:solidFill>
                  <a:schemeClr val="dk1"/>
                </a:solidFill>
                <a:latin typeface="Times New Roman"/>
                <a:ea typeface="Times New Roman"/>
                <a:cs typeface="Times New Roman"/>
                <a:sym typeface="Times New Roman"/>
              </a:rPr>
              <a:t>Perspective: </a:t>
            </a:r>
            <a:r>
              <a:rPr lang="en" sz="1850">
                <a:solidFill>
                  <a:schemeClr val="dk1"/>
                </a:solidFill>
                <a:latin typeface="Times New Roman"/>
                <a:ea typeface="Times New Roman"/>
                <a:cs typeface="Times New Roman"/>
                <a:sym typeface="Times New Roman"/>
              </a:rPr>
              <a:t>Drawing in a way that 3-D objects on a 2-D plane give the impression of depth and position in relation to each other.</a:t>
            </a:r>
            <a:endParaRPr sz="1850">
              <a:solidFill>
                <a:schemeClr val="dk1"/>
              </a:solidFill>
              <a:latin typeface="Times New Roman"/>
              <a:ea typeface="Times New Roman"/>
              <a:cs typeface="Times New Roman"/>
              <a:sym typeface="Times New Roman"/>
            </a:endParaRPr>
          </a:p>
          <a:p>
            <a:pPr marL="457200" lvl="0" indent="-279400" algn="l" rtl="0">
              <a:spcBef>
                <a:spcPts val="0"/>
              </a:spcBef>
              <a:spcAft>
                <a:spcPts val="0"/>
              </a:spcAft>
              <a:buClr>
                <a:schemeClr val="dk1"/>
              </a:buClr>
              <a:buSzPts val="800"/>
              <a:buFont typeface="Times New Roman"/>
              <a:buChar char="-"/>
            </a:pPr>
            <a:endParaRPr sz="8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7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900">
              <a:solidFill>
                <a:schemeClr val="dk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50"/>
          <p:cNvSpPr txBox="1"/>
          <p:nvPr/>
        </p:nvSpPr>
        <p:spPr>
          <a:xfrm>
            <a:off x="4253175" y="4053975"/>
            <a:ext cx="4198500" cy="6543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alibri"/>
              <a:ea typeface="Calibri"/>
              <a:cs typeface="Calibri"/>
              <a:sym typeface="Calibri"/>
            </a:endParaRPr>
          </a:p>
        </p:txBody>
      </p:sp>
      <p:sp>
        <p:nvSpPr>
          <p:cNvPr id="334" name="Google Shape;334;p50"/>
          <p:cNvSpPr txBox="1"/>
          <p:nvPr/>
        </p:nvSpPr>
        <p:spPr>
          <a:xfrm>
            <a:off x="3980550" y="400819"/>
            <a:ext cx="4925400" cy="945000"/>
          </a:xfrm>
          <a:prstGeom prst="rect">
            <a:avLst/>
          </a:prstGeom>
          <a:noFill/>
          <a:ln>
            <a:noFill/>
          </a:ln>
        </p:spPr>
        <p:txBody>
          <a:bodyPr spcFirstLastPara="1" wrap="square" lIns="68575" tIns="68575" rIns="68575" bIns="68575" anchor="t" anchorCtr="0">
            <a:noAutofit/>
          </a:bodyPr>
          <a:lstStyle/>
          <a:p>
            <a:pPr marL="0" marR="0" lvl="0" indent="0" algn="ctr" rtl="0">
              <a:lnSpc>
                <a:spcPct val="100000"/>
              </a:lnSpc>
              <a:spcBef>
                <a:spcPts val="0"/>
              </a:spcBef>
              <a:spcAft>
                <a:spcPts val="0"/>
              </a:spcAft>
              <a:buClr>
                <a:srgbClr val="000000"/>
              </a:buClr>
              <a:buSzPts val="2600"/>
              <a:buFont typeface="Arial"/>
              <a:buNone/>
            </a:pPr>
            <a:endParaRPr sz="2600" b="0" i="0" u="none" strike="noStrike" cap="none">
              <a:solidFill>
                <a:srgbClr val="000000"/>
              </a:solidFill>
              <a:latin typeface="Calibri"/>
              <a:ea typeface="Calibri"/>
              <a:cs typeface="Calibri"/>
              <a:sym typeface="Calibri"/>
            </a:endParaRPr>
          </a:p>
        </p:txBody>
      </p:sp>
      <p:sp>
        <p:nvSpPr>
          <p:cNvPr id="335" name="Google Shape;335;p50"/>
          <p:cNvSpPr txBox="1"/>
          <p:nvPr/>
        </p:nvSpPr>
        <p:spPr>
          <a:xfrm>
            <a:off x="4107788" y="1345819"/>
            <a:ext cx="4198500" cy="1826700"/>
          </a:xfrm>
          <a:prstGeom prst="rect">
            <a:avLst/>
          </a:prstGeom>
          <a:noFill/>
          <a:ln>
            <a:noFill/>
          </a:ln>
        </p:spPr>
        <p:txBody>
          <a:bodyPr spcFirstLastPara="1" wrap="square" lIns="68575" tIns="68575" rIns="68575" bIns="68575" anchor="t" anchorCtr="0">
            <a:noAutofit/>
          </a:bodyPr>
          <a:lstStyle/>
          <a:p>
            <a:pPr marL="342900" marR="0" lvl="0" indent="0" algn="l" rtl="0">
              <a:lnSpc>
                <a:spcPct val="100000"/>
              </a:lnSpc>
              <a:spcBef>
                <a:spcPts val="0"/>
              </a:spcBef>
              <a:spcAft>
                <a:spcPts val="800"/>
              </a:spcAft>
              <a:buClr>
                <a:srgbClr val="000000"/>
              </a:buClr>
              <a:buSzPts val="2100"/>
              <a:buFont typeface="Arial"/>
              <a:buNone/>
            </a:pPr>
            <a:endParaRPr sz="2100" b="0" i="0" u="none" strike="noStrike" cap="none">
              <a:solidFill>
                <a:srgbClr val="000000"/>
              </a:solidFill>
              <a:latin typeface="Calibri"/>
              <a:ea typeface="Calibri"/>
              <a:cs typeface="Calibri"/>
              <a:sym typeface="Calibri"/>
            </a:endParaRPr>
          </a:p>
        </p:txBody>
      </p:sp>
      <p:sp>
        <p:nvSpPr>
          <p:cNvPr id="336" name="Google Shape;336;p5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latin typeface="Times New Roman"/>
                <a:ea typeface="Times New Roman"/>
                <a:cs typeface="Times New Roman"/>
                <a:sym typeface="Times New Roman"/>
              </a:rPr>
              <a:t>Glossary:</a:t>
            </a:r>
            <a:endParaRPr>
              <a:latin typeface="Times New Roman"/>
              <a:ea typeface="Times New Roman"/>
              <a:cs typeface="Times New Roman"/>
              <a:sym typeface="Times New Roman"/>
            </a:endParaRPr>
          </a:p>
        </p:txBody>
      </p:sp>
      <p:sp>
        <p:nvSpPr>
          <p:cNvPr id="337" name="Google Shape;337;p50"/>
          <p:cNvSpPr txBox="1">
            <a:spLocks noGrp="1"/>
          </p:cNvSpPr>
          <p:nvPr>
            <p:ph type="body" idx="1"/>
          </p:nvPr>
        </p:nvSpPr>
        <p:spPr>
          <a:xfrm>
            <a:off x="138025" y="1017725"/>
            <a:ext cx="8767800" cy="3607200"/>
          </a:xfrm>
          <a:prstGeom prst="rect">
            <a:avLst/>
          </a:prstGeom>
          <a:noFill/>
          <a:ln>
            <a:noFill/>
          </a:ln>
        </p:spPr>
        <p:txBody>
          <a:bodyPr spcFirstLastPara="1" wrap="square" lIns="91425" tIns="91425" rIns="91425" bIns="91425" anchor="t" anchorCtr="0">
            <a:noAutofit/>
          </a:bodyPr>
          <a:lstStyle/>
          <a:p>
            <a:pPr marL="457200" lvl="0" indent="-352425" algn="l" rtl="0">
              <a:spcBef>
                <a:spcPts val="0"/>
              </a:spcBef>
              <a:spcAft>
                <a:spcPts val="0"/>
              </a:spcAft>
              <a:buClr>
                <a:schemeClr val="dk1"/>
              </a:buClr>
              <a:buSzPts val="1950"/>
              <a:buFont typeface="Times New Roman"/>
              <a:buChar char="-"/>
            </a:pPr>
            <a:r>
              <a:rPr lang="en" sz="1950" b="1">
                <a:solidFill>
                  <a:schemeClr val="dk1"/>
                </a:solidFill>
                <a:latin typeface="Times New Roman"/>
                <a:ea typeface="Times New Roman"/>
                <a:cs typeface="Times New Roman"/>
                <a:sym typeface="Times New Roman"/>
              </a:rPr>
              <a:t>Distorted perspective: </a:t>
            </a:r>
            <a:r>
              <a:rPr lang="en" sz="1950">
                <a:solidFill>
                  <a:schemeClr val="dk1"/>
                </a:solidFill>
                <a:latin typeface="Times New Roman"/>
                <a:ea typeface="Times New Roman"/>
                <a:cs typeface="Times New Roman"/>
                <a:sym typeface="Times New Roman"/>
              </a:rPr>
              <a:t>Warping subject matter, and making the composition so that it looks significantly different from what it would normally.</a:t>
            </a:r>
            <a:endParaRPr sz="1950">
              <a:solidFill>
                <a:schemeClr val="dk1"/>
              </a:solidFill>
              <a:latin typeface="Times New Roman"/>
              <a:ea typeface="Times New Roman"/>
              <a:cs typeface="Times New Roman"/>
              <a:sym typeface="Times New Roman"/>
            </a:endParaRPr>
          </a:p>
          <a:p>
            <a:pPr marL="457200" lvl="0" indent="-352425" algn="l" rtl="0">
              <a:spcBef>
                <a:spcPts val="0"/>
              </a:spcBef>
              <a:spcAft>
                <a:spcPts val="0"/>
              </a:spcAft>
              <a:buClr>
                <a:schemeClr val="dk1"/>
              </a:buClr>
              <a:buSzPts val="1950"/>
              <a:buFont typeface="Times New Roman"/>
              <a:buChar char="-"/>
            </a:pPr>
            <a:r>
              <a:rPr lang="en" sz="1950" b="1">
                <a:solidFill>
                  <a:schemeClr val="dk1"/>
                </a:solidFill>
                <a:latin typeface="Times New Roman"/>
                <a:ea typeface="Times New Roman"/>
                <a:cs typeface="Times New Roman"/>
                <a:sym typeface="Times New Roman"/>
              </a:rPr>
              <a:t>Abstract landscape:</a:t>
            </a:r>
            <a:r>
              <a:rPr lang="en" sz="1950">
                <a:solidFill>
                  <a:schemeClr val="dk1"/>
                </a:solidFill>
                <a:latin typeface="Times New Roman"/>
                <a:ea typeface="Times New Roman"/>
                <a:cs typeface="Times New Roman"/>
                <a:sym typeface="Times New Roman"/>
              </a:rPr>
              <a:t> Altering an existing scene in real life, and distorting it to become more abstract than realistic.</a:t>
            </a:r>
            <a:endParaRPr sz="1950">
              <a:solidFill>
                <a:schemeClr val="dk1"/>
              </a:solidFill>
              <a:latin typeface="Times New Roman"/>
              <a:ea typeface="Times New Roman"/>
              <a:cs typeface="Times New Roman"/>
              <a:sym typeface="Times New Roman"/>
            </a:endParaRPr>
          </a:p>
          <a:p>
            <a:pPr marL="457200" lvl="0" indent="-352425" algn="l" rtl="0">
              <a:spcBef>
                <a:spcPts val="0"/>
              </a:spcBef>
              <a:spcAft>
                <a:spcPts val="0"/>
              </a:spcAft>
              <a:buClr>
                <a:schemeClr val="dk1"/>
              </a:buClr>
              <a:buSzPts val="1950"/>
              <a:buFont typeface="Times New Roman"/>
              <a:buChar char="-"/>
            </a:pPr>
            <a:r>
              <a:rPr lang="en" sz="1950" b="1">
                <a:solidFill>
                  <a:schemeClr val="dk1"/>
                </a:solidFill>
                <a:latin typeface="Times New Roman"/>
                <a:ea typeface="Times New Roman"/>
                <a:cs typeface="Times New Roman"/>
                <a:sym typeface="Times New Roman"/>
              </a:rPr>
              <a:t>Realism:</a:t>
            </a:r>
            <a:r>
              <a:rPr lang="en" sz="1950">
                <a:solidFill>
                  <a:schemeClr val="dk1"/>
                </a:solidFill>
                <a:latin typeface="Times New Roman"/>
                <a:ea typeface="Times New Roman"/>
                <a:cs typeface="Times New Roman"/>
                <a:sym typeface="Times New Roman"/>
              </a:rPr>
              <a:t> Making art that represents what the real world looks like.</a:t>
            </a:r>
            <a:endParaRPr sz="1950">
              <a:solidFill>
                <a:schemeClr val="dk1"/>
              </a:solidFill>
              <a:latin typeface="Times New Roman"/>
              <a:ea typeface="Times New Roman"/>
              <a:cs typeface="Times New Roman"/>
              <a:sym typeface="Times New Roman"/>
            </a:endParaRPr>
          </a:p>
          <a:p>
            <a:pPr marL="457200" lvl="0" indent="-352425" algn="l" rtl="0">
              <a:spcBef>
                <a:spcPts val="0"/>
              </a:spcBef>
              <a:spcAft>
                <a:spcPts val="0"/>
              </a:spcAft>
              <a:buClr>
                <a:schemeClr val="dk1"/>
              </a:buClr>
              <a:buSzPts val="1950"/>
              <a:buFont typeface="Times New Roman"/>
              <a:buChar char="-"/>
            </a:pPr>
            <a:r>
              <a:rPr lang="en" sz="1950" b="1">
                <a:solidFill>
                  <a:schemeClr val="dk1"/>
                </a:solidFill>
                <a:latin typeface="Times New Roman"/>
                <a:ea typeface="Times New Roman"/>
                <a:cs typeface="Times New Roman"/>
                <a:sym typeface="Times New Roman"/>
              </a:rPr>
              <a:t>Brayer:</a:t>
            </a:r>
            <a:r>
              <a:rPr lang="en" sz="1950">
                <a:solidFill>
                  <a:schemeClr val="dk1"/>
                </a:solidFill>
                <a:latin typeface="Times New Roman"/>
                <a:ea typeface="Times New Roman"/>
                <a:cs typeface="Times New Roman"/>
                <a:sym typeface="Times New Roman"/>
              </a:rPr>
              <a:t> a hand-tool used to roll and spread ink out onto the inkpad, and roll the ink onto the plate of material that’s been carved into in order to be printed.</a:t>
            </a:r>
            <a:endParaRPr sz="1950">
              <a:solidFill>
                <a:schemeClr val="dk1"/>
              </a:solidFill>
              <a:latin typeface="Times New Roman"/>
              <a:ea typeface="Times New Roman"/>
              <a:cs typeface="Times New Roman"/>
              <a:sym typeface="Times New Roman"/>
            </a:endParaRPr>
          </a:p>
          <a:p>
            <a:pPr marL="457200" lvl="0" indent="-352425" algn="l" rtl="0">
              <a:spcBef>
                <a:spcPts val="0"/>
              </a:spcBef>
              <a:spcAft>
                <a:spcPts val="0"/>
              </a:spcAft>
              <a:buClr>
                <a:schemeClr val="dk1"/>
              </a:buClr>
              <a:buSzPts val="1950"/>
              <a:buFont typeface="Times New Roman"/>
              <a:buChar char="-"/>
            </a:pPr>
            <a:r>
              <a:rPr lang="en" sz="1950" b="1">
                <a:solidFill>
                  <a:schemeClr val="dk1"/>
                </a:solidFill>
                <a:latin typeface="Times New Roman"/>
                <a:ea typeface="Times New Roman"/>
                <a:cs typeface="Times New Roman"/>
                <a:sym typeface="Times New Roman"/>
              </a:rPr>
              <a:t>Inkpad:</a:t>
            </a:r>
            <a:r>
              <a:rPr lang="en" sz="1950">
                <a:solidFill>
                  <a:schemeClr val="dk1"/>
                </a:solidFill>
                <a:latin typeface="Times New Roman"/>
                <a:ea typeface="Times New Roman"/>
                <a:cs typeface="Times New Roman"/>
                <a:sym typeface="Times New Roman"/>
              </a:rPr>
              <a:t> a piece of material that has ink rolled out onto it in order for the brayer to charge.</a:t>
            </a:r>
            <a:endParaRPr sz="1950">
              <a:solidFill>
                <a:schemeClr val="dk1"/>
              </a:solidFill>
              <a:latin typeface="Times New Roman"/>
              <a:ea typeface="Times New Roman"/>
              <a:cs typeface="Times New Roman"/>
              <a:sym typeface="Times New Roman"/>
            </a:endParaRPr>
          </a:p>
          <a:p>
            <a:pPr marL="457200" lvl="0" indent="-352425" algn="l" rtl="0">
              <a:spcBef>
                <a:spcPts val="0"/>
              </a:spcBef>
              <a:spcAft>
                <a:spcPts val="0"/>
              </a:spcAft>
              <a:buClr>
                <a:schemeClr val="dk1"/>
              </a:buClr>
              <a:buSzPts val="1950"/>
              <a:buFont typeface="Times New Roman"/>
              <a:buChar char="-"/>
            </a:pPr>
            <a:r>
              <a:rPr lang="en" sz="1950" b="1">
                <a:solidFill>
                  <a:schemeClr val="dk1"/>
                </a:solidFill>
                <a:latin typeface="Times New Roman"/>
                <a:ea typeface="Times New Roman"/>
                <a:cs typeface="Times New Roman"/>
                <a:sym typeface="Times New Roman"/>
              </a:rPr>
              <a:t>Charge:</a:t>
            </a:r>
            <a:r>
              <a:rPr lang="en" sz="1950">
                <a:solidFill>
                  <a:schemeClr val="dk1"/>
                </a:solidFill>
                <a:latin typeface="Times New Roman"/>
                <a:ea typeface="Times New Roman"/>
                <a:cs typeface="Times New Roman"/>
                <a:sym typeface="Times New Roman"/>
              </a:rPr>
              <a:t> have enough ink applied to be able to transfer onto carved plates evenly.</a:t>
            </a:r>
            <a:endParaRPr sz="195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950">
              <a:solidFill>
                <a:schemeClr val="dk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51"/>
          <p:cNvSpPr txBox="1"/>
          <p:nvPr/>
        </p:nvSpPr>
        <p:spPr>
          <a:xfrm>
            <a:off x="4253175" y="4053975"/>
            <a:ext cx="4198500" cy="6543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b="0" i="0" u="none" strike="noStrike" cap="none">
              <a:solidFill>
                <a:srgbClr val="000000"/>
              </a:solidFill>
              <a:latin typeface="Calibri"/>
              <a:ea typeface="Calibri"/>
              <a:cs typeface="Calibri"/>
              <a:sym typeface="Calibri"/>
            </a:endParaRPr>
          </a:p>
        </p:txBody>
      </p:sp>
      <p:sp>
        <p:nvSpPr>
          <p:cNvPr id="343" name="Google Shape;343;p51"/>
          <p:cNvSpPr txBox="1"/>
          <p:nvPr/>
        </p:nvSpPr>
        <p:spPr>
          <a:xfrm>
            <a:off x="3980550" y="400819"/>
            <a:ext cx="4925400" cy="945000"/>
          </a:xfrm>
          <a:prstGeom prst="rect">
            <a:avLst/>
          </a:prstGeom>
          <a:noFill/>
          <a:ln>
            <a:noFill/>
          </a:ln>
        </p:spPr>
        <p:txBody>
          <a:bodyPr spcFirstLastPara="1" wrap="square" lIns="68575" tIns="68575" rIns="68575" bIns="68575" anchor="t" anchorCtr="0">
            <a:noAutofit/>
          </a:bodyPr>
          <a:lstStyle/>
          <a:p>
            <a:pPr marL="0" marR="0" lvl="0" indent="0" algn="ctr" rtl="0">
              <a:lnSpc>
                <a:spcPct val="100000"/>
              </a:lnSpc>
              <a:spcBef>
                <a:spcPts val="0"/>
              </a:spcBef>
              <a:spcAft>
                <a:spcPts val="0"/>
              </a:spcAft>
              <a:buClr>
                <a:srgbClr val="000000"/>
              </a:buClr>
              <a:buSzPts val="2600"/>
              <a:buFont typeface="Arial"/>
              <a:buNone/>
            </a:pPr>
            <a:endParaRPr sz="2500" b="0" i="0" u="none" strike="noStrike" cap="none">
              <a:solidFill>
                <a:srgbClr val="000000"/>
              </a:solidFill>
              <a:latin typeface="Calibri"/>
              <a:ea typeface="Calibri"/>
              <a:cs typeface="Calibri"/>
              <a:sym typeface="Calibri"/>
            </a:endParaRPr>
          </a:p>
        </p:txBody>
      </p:sp>
      <p:sp>
        <p:nvSpPr>
          <p:cNvPr id="344" name="Google Shape;344;p51"/>
          <p:cNvSpPr txBox="1"/>
          <p:nvPr/>
        </p:nvSpPr>
        <p:spPr>
          <a:xfrm>
            <a:off x="4107788" y="1345819"/>
            <a:ext cx="4198500" cy="1826700"/>
          </a:xfrm>
          <a:prstGeom prst="rect">
            <a:avLst/>
          </a:prstGeom>
          <a:noFill/>
          <a:ln>
            <a:noFill/>
          </a:ln>
        </p:spPr>
        <p:txBody>
          <a:bodyPr spcFirstLastPara="1" wrap="square" lIns="68575" tIns="68575" rIns="68575" bIns="68575" anchor="t" anchorCtr="0">
            <a:noAutofit/>
          </a:bodyPr>
          <a:lstStyle/>
          <a:p>
            <a:pPr marL="342900" marR="0" lvl="0" indent="0" algn="l" rtl="0">
              <a:lnSpc>
                <a:spcPct val="100000"/>
              </a:lnSpc>
              <a:spcBef>
                <a:spcPts val="0"/>
              </a:spcBef>
              <a:spcAft>
                <a:spcPts val="800"/>
              </a:spcAft>
              <a:buClr>
                <a:srgbClr val="000000"/>
              </a:buClr>
              <a:buSzPts val="2100"/>
              <a:buFont typeface="Arial"/>
              <a:buNone/>
            </a:pPr>
            <a:endParaRPr sz="2000" b="0" i="0" u="none" strike="noStrike" cap="none">
              <a:solidFill>
                <a:srgbClr val="000000"/>
              </a:solidFill>
              <a:latin typeface="Calibri"/>
              <a:ea typeface="Calibri"/>
              <a:cs typeface="Calibri"/>
              <a:sym typeface="Calibri"/>
            </a:endParaRPr>
          </a:p>
        </p:txBody>
      </p:sp>
      <p:sp>
        <p:nvSpPr>
          <p:cNvPr id="345" name="Google Shape;345;p5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2700">
                <a:latin typeface="Times New Roman"/>
                <a:ea typeface="Times New Roman"/>
                <a:cs typeface="Times New Roman"/>
                <a:sym typeface="Times New Roman"/>
              </a:rPr>
              <a:t>Glossary:</a:t>
            </a:r>
            <a:endParaRPr sz="2700">
              <a:latin typeface="Times New Roman"/>
              <a:ea typeface="Times New Roman"/>
              <a:cs typeface="Times New Roman"/>
              <a:sym typeface="Times New Roman"/>
            </a:endParaRPr>
          </a:p>
        </p:txBody>
      </p:sp>
      <p:sp>
        <p:nvSpPr>
          <p:cNvPr id="346" name="Google Shape;346;p51"/>
          <p:cNvSpPr txBox="1">
            <a:spLocks noGrp="1"/>
          </p:cNvSpPr>
          <p:nvPr>
            <p:ph type="body" idx="1"/>
          </p:nvPr>
        </p:nvSpPr>
        <p:spPr>
          <a:xfrm>
            <a:off x="188100" y="903175"/>
            <a:ext cx="8767800" cy="36072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Font typeface="Times New Roman"/>
              <a:buChar char="-"/>
            </a:pPr>
            <a:r>
              <a:rPr lang="en" b="1">
                <a:solidFill>
                  <a:schemeClr val="dk1"/>
                </a:solidFill>
                <a:latin typeface="Times New Roman"/>
                <a:ea typeface="Times New Roman"/>
                <a:cs typeface="Times New Roman"/>
                <a:sym typeface="Times New Roman"/>
              </a:rPr>
              <a:t>Line:</a:t>
            </a:r>
            <a:r>
              <a:rPr lang="en">
                <a:solidFill>
                  <a:schemeClr val="dk1"/>
                </a:solidFill>
                <a:latin typeface="Times New Roman"/>
                <a:ea typeface="Times New Roman"/>
                <a:cs typeface="Times New Roman"/>
                <a:sym typeface="Times New Roman"/>
              </a:rPr>
              <a:t>  a recognizable path created by a point moving in space</a:t>
            </a:r>
            <a:endParaRPr>
              <a:solidFill>
                <a:schemeClr val="dk1"/>
              </a:solidFill>
              <a:latin typeface="Times New Roman"/>
              <a:ea typeface="Times New Roman"/>
              <a:cs typeface="Times New Roman"/>
              <a:sym typeface="Times New Roman"/>
            </a:endParaRPr>
          </a:p>
          <a:p>
            <a:pPr marL="457200" lvl="0" indent="-342900" algn="l" rtl="0">
              <a:spcBef>
                <a:spcPts val="0"/>
              </a:spcBef>
              <a:spcAft>
                <a:spcPts val="0"/>
              </a:spcAft>
              <a:buClr>
                <a:schemeClr val="dk1"/>
              </a:buClr>
              <a:buSzPts val="1800"/>
              <a:buFont typeface="Times New Roman"/>
              <a:buChar char="-"/>
            </a:pPr>
            <a:r>
              <a:rPr lang="en" b="1">
                <a:solidFill>
                  <a:schemeClr val="dk1"/>
                </a:solidFill>
                <a:latin typeface="Times New Roman"/>
                <a:ea typeface="Times New Roman"/>
                <a:cs typeface="Times New Roman"/>
                <a:sym typeface="Times New Roman"/>
              </a:rPr>
              <a:t>Horizon Line:</a:t>
            </a:r>
            <a:r>
              <a:rPr lang="en">
                <a:solidFill>
                  <a:schemeClr val="dk1"/>
                </a:solidFill>
                <a:latin typeface="Times New Roman"/>
                <a:ea typeface="Times New Roman"/>
                <a:cs typeface="Times New Roman"/>
                <a:sym typeface="Times New Roman"/>
              </a:rPr>
              <a:t> a line describing where the land meeting the sky, always at eye-level</a:t>
            </a:r>
            <a:endParaRPr>
              <a:solidFill>
                <a:schemeClr val="dk1"/>
              </a:solidFill>
              <a:latin typeface="Times New Roman"/>
              <a:ea typeface="Times New Roman"/>
              <a:cs typeface="Times New Roman"/>
              <a:sym typeface="Times New Roman"/>
            </a:endParaRPr>
          </a:p>
          <a:p>
            <a:pPr marL="457200" lvl="0" indent="-342900" algn="l" rtl="0">
              <a:spcBef>
                <a:spcPts val="0"/>
              </a:spcBef>
              <a:spcAft>
                <a:spcPts val="0"/>
              </a:spcAft>
              <a:buClr>
                <a:schemeClr val="dk1"/>
              </a:buClr>
              <a:buSzPts val="1800"/>
              <a:buFont typeface="Times New Roman"/>
              <a:buChar char="-"/>
            </a:pPr>
            <a:r>
              <a:rPr lang="en" b="1">
                <a:solidFill>
                  <a:schemeClr val="dk1"/>
                </a:solidFill>
                <a:latin typeface="Times New Roman"/>
                <a:ea typeface="Times New Roman"/>
                <a:cs typeface="Times New Roman"/>
                <a:sym typeface="Times New Roman"/>
              </a:rPr>
              <a:t>Etching:</a:t>
            </a:r>
            <a:r>
              <a:rPr lang="en">
                <a:solidFill>
                  <a:schemeClr val="dk1"/>
                </a:solidFill>
                <a:latin typeface="Times New Roman"/>
                <a:ea typeface="Times New Roman"/>
                <a:cs typeface="Times New Roman"/>
                <a:sym typeface="Times New Roman"/>
              </a:rPr>
              <a:t> creating marks or scratches into styrofoam</a:t>
            </a:r>
            <a:endParaRPr>
              <a:solidFill>
                <a:schemeClr val="dk1"/>
              </a:solidFill>
              <a:latin typeface="Times New Roman"/>
              <a:ea typeface="Times New Roman"/>
              <a:cs typeface="Times New Roman"/>
              <a:sym typeface="Times New Roman"/>
            </a:endParaRPr>
          </a:p>
          <a:p>
            <a:pPr marL="457200" lvl="0" indent="-342900" algn="l" rtl="0">
              <a:spcBef>
                <a:spcPts val="0"/>
              </a:spcBef>
              <a:spcAft>
                <a:spcPts val="0"/>
              </a:spcAft>
              <a:buClr>
                <a:schemeClr val="dk1"/>
              </a:buClr>
              <a:buSzPts val="1800"/>
              <a:buFont typeface="Times New Roman"/>
              <a:buChar char="-"/>
            </a:pPr>
            <a:r>
              <a:rPr lang="en" b="1">
                <a:solidFill>
                  <a:schemeClr val="dk1"/>
                </a:solidFill>
                <a:latin typeface="Times New Roman"/>
                <a:ea typeface="Times New Roman"/>
                <a:cs typeface="Times New Roman"/>
                <a:sym typeface="Times New Roman"/>
              </a:rPr>
              <a:t>Linocut: </a:t>
            </a:r>
            <a:r>
              <a:rPr lang="en">
                <a:solidFill>
                  <a:schemeClr val="dk1"/>
                </a:solidFill>
                <a:latin typeface="Times New Roman"/>
                <a:ea typeface="Times New Roman"/>
                <a:cs typeface="Times New Roman"/>
                <a:sym typeface="Times New Roman"/>
              </a:rPr>
              <a:t>a printmaking process in which relief carving is done on a block of linoleum.</a:t>
            </a:r>
            <a:endParaRPr>
              <a:solidFill>
                <a:schemeClr val="dk1"/>
              </a:solidFill>
              <a:latin typeface="Times New Roman"/>
              <a:ea typeface="Times New Roman"/>
              <a:cs typeface="Times New Roman"/>
              <a:sym typeface="Times New Roman"/>
            </a:endParaRPr>
          </a:p>
          <a:p>
            <a:pPr marL="457200" lvl="0" indent="-342900" algn="l" rtl="0">
              <a:spcBef>
                <a:spcPts val="0"/>
              </a:spcBef>
              <a:spcAft>
                <a:spcPts val="0"/>
              </a:spcAft>
              <a:buClr>
                <a:schemeClr val="dk1"/>
              </a:buClr>
              <a:buSzPts val="1800"/>
              <a:buFont typeface="Times New Roman"/>
              <a:buChar char="-"/>
            </a:pPr>
            <a:r>
              <a:rPr lang="en" b="1">
                <a:solidFill>
                  <a:schemeClr val="dk1"/>
                </a:solidFill>
                <a:latin typeface="Times New Roman"/>
                <a:ea typeface="Times New Roman"/>
                <a:cs typeface="Times New Roman"/>
                <a:sym typeface="Times New Roman"/>
              </a:rPr>
              <a:t>Linocut tool: </a:t>
            </a:r>
            <a:r>
              <a:rPr lang="en">
                <a:solidFill>
                  <a:schemeClr val="dk1"/>
                </a:solidFill>
                <a:latin typeface="Times New Roman"/>
                <a:ea typeface="Times New Roman"/>
                <a:cs typeface="Times New Roman"/>
                <a:sym typeface="Times New Roman"/>
              </a:rPr>
              <a:t>a tool used specifically for carving into linoleum</a:t>
            </a:r>
            <a:endParaRPr>
              <a:solidFill>
                <a:schemeClr val="dk1"/>
              </a:solidFill>
              <a:latin typeface="Times New Roman"/>
              <a:ea typeface="Times New Roman"/>
              <a:cs typeface="Times New Roman"/>
              <a:sym typeface="Times New Roman"/>
            </a:endParaRPr>
          </a:p>
          <a:p>
            <a:pPr marL="457200" lvl="0" indent="-342900" algn="l" rtl="0">
              <a:spcBef>
                <a:spcPts val="0"/>
              </a:spcBef>
              <a:spcAft>
                <a:spcPts val="0"/>
              </a:spcAft>
              <a:buClr>
                <a:schemeClr val="dk1"/>
              </a:buClr>
              <a:buSzPts val="1800"/>
              <a:buFont typeface="Times New Roman"/>
              <a:buChar char="-"/>
            </a:pPr>
            <a:r>
              <a:rPr lang="en" b="1">
                <a:solidFill>
                  <a:schemeClr val="dk1"/>
                </a:solidFill>
                <a:latin typeface="Times New Roman"/>
                <a:ea typeface="Times New Roman"/>
                <a:cs typeface="Times New Roman"/>
                <a:sym typeface="Times New Roman"/>
              </a:rPr>
              <a:t>Gouge: </a:t>
            </a:r>
            <a:r>
              <a:rPr lang="en">
                <a:solidFill>
                  <a:schemeClr val="dk1"/>
                </a:solidFill>
                <a:latin typeface="Times New Roman"/>
                <a:ea typeface="Times New Roman"/>
                <a:cs typeface="Times New Roman"/>
                <a:sym typeface="Times New Roman"/>
              </a:rPr>
              <a:t>the different sizes of the carving tips</a:t>
            </a:r>
            <a:endParaRPr>
              <a:solidFill>
                <a:schemeClr val="dk1"/>
              </a:solidFill>
              <a:latin typeface="Times New Roman"/>
              <a:ea typeface="Times New Roman"/>
              <a:cs typeface="Times New Roman"/>
              <a:sym typeface="Times New Roman"/>
            </a:endParaRPr>
          </a:p>
          <a:p>
            <a:pPr marL="457200" lvl="0" indent="-342900" algn="l" rtl="0">
              <a:spcBef>
                <a:spcPts val="0"/>
              </a:spcBef>
              <a:spcAft>
                <a:spcPts val="0"/>
              </a:spcAft>
              <a:buClr>
                <a:schemeClr val="dk1"/>
              </a:buClr>
              <a:buSzPts val="1800"/>
              <a:buFont typeface="Times New Roman"/>
              <a:buChar char="-"/>
            </a:pPr>
            <a:r>
              <a:rPr lang="en" b="1">
                <a:solidFill>
                  <a:schemeClr val="dk1"/>
                </a:solidFill>
                <a:latin typeface="Times New Roman"/>
                <a:ea typeface="Times New Roman"/>
                <a:cs typeface="Times New Roman"/>
                <a:sym typeface="Times New Roman"/>
              </a:rPr>
              <a:t>Edition:</a:t>
            </a:r>
            <a:r>
              <a:rPr lang="en">
                <a:solidFill>
                  <a:schemeClr val="dk1"/>
                </a:solidFill>
                <a:latin typeface="Times New Roman"/>
                <a:ea typeface="Times New Roman"/>
                <a:cs typeface="Times New Roman"/>
                <a:sym typeface="Times New Roman"/>
              </a:rPr>
              <a:t> a print that can be recreated</a:t>
            </a:r>
            <a:endParaRPr>
              <a:solidFill>
                <a:schemeClr val="dk1"/>
              </a:solidFill>
              <a:latin typeface="Times New Roman"/>
              <a:ea typeface="Times New Roman"/>
              <a:cs typeface="Times New Roman"/>
              <a:sym typeface="Times New Roman"/>
            </a:endParaRPr>
          </a:p>
          <a:p>
            <a:pPr marL="457200" lvl="0" indent="-342900" algn="l" rtl="0">
              <a:spcBef>
                <a:spcPts val="0"/>
              </a:spcBef>
              <a:spcAft>
                <a:spcPts val="0"/>
              </a:spcAft>
              <a:buClr>
                <a:schemeClr val="dk1"/>
              </a:buClr>
              <a:buSzPts val="1800"/>
              <a:buFont typeface="Times New Roman"/>
              <a:buChar char="-"/>
            </a:pPr>
            <a:r>
              <a:rPr lang="en" b="1">
                <a:solidFill>
                  <a:schemeClr val="dk1"/>
                </a:solidFill>
                <a:latin typeface="Times New Roman"/>
                <a:ea typeface="Times New Roman"/>
                <a:cs typeface="Times New Roman"/>
                <a:sym typeface="Times New Roman"/>
              </a:rPr>
              <a:t>Registration:</a:t>
            </a:r>
            <a:r>
              <a:rPr lang="en">
                <a:solidFill>
                  <a:schemeClr val="dk1"/>
                </a:solidFill>
                <a:latin typeface="Times New Roman"/>
                <a:ea typeface="Times New Roman"/>
                <a:cs typeface="Times New Roman"/>
                <a:sym typeface="Times New Roman"/>
              </a:rPr>
              <a:t> marking the place of the plate on a paper underneath so that the edition can be printed multiple times in the same spot.</a:t>
            </a:r>
            <a:endParaRPr>
              <a:solidFill>
                <a:schemeClr val="dk1"/>
              </a:solidFill>
              <a:latin typeface="Times New Roman"/>
              <a:ea typeface="Times New Roman"/>
              <a:cs typeface="Times New Roman"/>
              <a:sym typeface="Times New Roman"/>
            </a:endParaRPr>
          </a:p>
          <a:p>
            <a:pPr marL="457200" lvl="0" indent="-342900" algn="l" rtl="0">
              <a:spcBef>
                <a:spcPts val="0"/>
              </a:spcBef>
              <a:spcAft>
                <a:spcPts val="0"/>
              </a:spcAft>
              <a:buClr>
                <a:schemeClr val="dk1"/>
              </a:buClr>
              <a:buSzPts val="1800"/>
              <a:buFont typeface="Times New Roman"/>
              <a:buChar char="-"/>
            </a:pPr>
            <a:r>
              <a:rPr lang="en" b="1">
                <a:solidFill>
                  <a:schemeClr val="dk1"/>
                </a:solidFill>
                <a:latin typeface="Times New Roman"/>
                <a:ea typeface="Times New Roman"/>
                <a:cs typeface="Times New Roman"/>
                <a:sym typeface="Times New Roman"/>
              </a:rPr>
              <a:t>Pull:</a:t>
            </a:r>
            <a:r>
              <a:rPr lang="en">
                <a:solidFill>
                  <a:schemeClr val="dk1"/>
                </a:solidFill>
                <a:latin typeface="Times New Roman"/>
                <a:ea typeface="Times New Roman"/>
                <a:cs typeface="Times New Roman"/>
                <a:sym typeface="Times New Roman"/>
              </a:rPr>
              <a:t> lifting paper from inked plate</a:t>
            </a:r>
            <a:endParaRPr>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a:solidFill>
                <a:schemeClr val="dk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52"/>
          <p:cNvSpPr txBox="1"/>
          <p:nvPr/>
        </p:nvSpPr>
        <p:spPr>
          <a:xfrm>
            <a:off x="4253175" y="4053975"/>
            <a:ext cx="4198500" cy="6543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alibri"/>
              <a:ea typeface="Calibri"/>
              <a:cs typeface="Calibri"/>
              <a:sym typeface="Calibri"/>
            </a:endParaRPr>
          </a:p>
        </p:txBody>
      </p:sp>
      <p:sp>
        <p:nvSpPr>
          <p:cNvPr id="352" name="Google Shape;352;p52"/>
          <p:cNvSpPr txBox="1"/>
          <p:nvPr/>
        </p:nvSpPr>
        <p:spPr>
          <a:xfrm>
            <a:off x="3980550" y="400819"/>
            <a:ext cx="4925400" cy="945000"/>
          </a:xfrm>
          <a:prstGeom prst="rect">
            <a:avLst/>
          </a:prstGeom>
          <a:noFill/>
          <a:ln>
            <a:noFill/>
          </a:ln>
        </p:spPr>
        <p:txBody>
          <a:bodyPr spcFirstLastPara="1" wrap="square" lIns="68575" tIns="68575" rIns="68575" bIns="68575" anchor="t" anchorCtr="0">
            <a:noAutofit/>
          </a:bodyPr>
          <a:lstStyle/>
          <a:p>
            <a:pPr marL="0" marR="0" lvl="0" indent="0" algn="ctr" rtl="0">
              <a:lnSpc>
                <a:spcPct val="100000"/>
              </a:lnSpc>
              <a:spcBef>
                <a:spcPts val="0"/>
              </a:spcBef>
              <a:spcAft>
                <a:spcPts val="0"/>
              </a:spcAft>
              <a:buClr>
                <a:srgbClr val="000000"/>
              </a:buClr>
              <a:buSzPts val="2600"/>
              <a:buFont typeface="Arial"/>
              <a:buNone/>
            </a:pPr>
            <a:endParaRPr sz="2600" b="0" i="0" u="none" strike="noStrike" cap="none">
              <a:solidFill>
                <a:srgbClr val="000000"/>
              </a:solidFill>
              <a:latin typeface="Calibri"/>
              <a:ea typeface="Calibri"/>
              <a:cs typeface="Calibri"/>
              <a:sym typeface="Calibri"/>
            </a:endParaRPr>
          </a:p>
        </p:txBody>
      </p:sp>
      <p:sp>
        <p:nvSpPr>
          <p:cNvPr id="353" name="Google Shape;353;p52"/>
          <p:cNvSpPr txBox="1"/>
          <p:nvPr/>
        </p:nvSpPr>
        <p:spPr>
          <a:xfrm>
            <a:off x="64477" y="1286871"/>
            <a:ext cx="4925400" cy="507300"/>
          </a:xfrm>
          <a:prstGeom prst="rect">
            <a:avLst/>
          </a:prstGeom>
          <a:noFill/>
          <a:ln>
            <a:noFill/>
          </a:ln>
        </p:spPr>
        <p:txBody>
          <a:bodyPr spcFirstLastPara="1" wrap="square" lIns="68575" tIns="68575" rIns="68575" bIns="68575" anchor="t" anchorCtr="0">
            <a:noAutofit/>
          </a:bodyPr>
          <a:lstStyle/>
          <a:p>
            <a:pPr marL="342900" marR="0" lvl="0" indent="0" algn="l" rtl="0">
              <a:lnSpc>
                <a:spcPct val="100000"/>
              </a:lnSpc>
              <a:spcBef>
                <a:spcPts val="0"/>
              </a:spcBef>
              <a:spcAft>
                <a:spcPts val="800"/>
              </a:spcAft>
              <a:buClr>
                <a:srgbClr val="000000"/>
              </a:buClr>
              <a:buSzPts val="2100"/>
              <a:buFont typeface="Arial"/>
              <a:buNone/>
            </a:pPr>
            <a:r>
              <a:rPr lang="en" sz="2000">
                <a:latin typeface="Times New Roman"/>
                <a:ea typeface="Times New Roman"/>
                <a:cs typeface="Times New Roman"/>
                <a:sym typeface="Times New Roman"/>
              </a:rPr>
              <a:t>Images:</a:t>
            </a:r>
            <a:endParaRPr sz="2000" i="0" u="none" strike="noStrike" cap="none">
              <a:solidFill>
                <a:srgbClr val="000000"/>
              </a:solidFill>
              <a:latin typeface="Times New Roman"/>
              <a:ea typeface="Times New Roman"/>
              <a:cs typeface="Times New Roman"/>
              <a:sym typeface="Times New Roman"/>
            </a:endParaRPr>
          </a:p>
        </p:txBody>
      </p:sp>
      <p:sp>
        <p:nvSpPr>
          <p:cNvPr id="354" name="Google Shape;354;p5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latin typeface="Times New Roman"/>
                <a:ea typeface="Times New Roman"/>
                <a:cs typeface="Times New Roman"/>
                <a:sym typeface="Times New Roman"/>
              </a:rPr>
              <a:t>Sources</a:t>
            </a:r>
            <a:endParaRPr>
              <a:latin typeface="Times New Roman"/>
              <a:ea typeface="Times New Roman"/>
              <a:cs typeface="Times New Roman"/>
              <a:sym typeface="Times New Roman"/>
            </a:endParaRPr>
          </a:p>
        </p:txBody>
      </p:sp>
      <p:sp>
        <p:nvSpPr>
          <p:cNvPr id="355" name="Google Shape;355;p52"/>
          <p:cNvSpPr txBox="1">
            <a:spLocks noGrp="1"/>
          </p:cNvSpPr>
          <p:nvPr>
            <p:ph type="body" idx="1"/>
          </p:nvPr>
        </p:nvSpPr>
        <p:spPr>
          <a:xfrm>
            <a:off x="311700" y="1616713"/>
            <a:ext cx="8520600" cy="2952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00" u="sng">
                <a:solidFill>
                  <a:schemeClr val="hlink"/>
                </a:solidFill>
                <a:latin typeface="Times New Roman"/>
                <a:ea typeface="Times New Roman"/>
                <a:cs typeface="Times New Roman"/>
                <a:sym typeface="Times New Roman"/>
                <a:hlinkClick r:id="rId3"/>
              </a:rPr>
              <a:t>https://images.ctfassets.net/f1fikihmjtrp/7CHdmBBq84gkdqKWpD0KHe/05500b1e6f8c86dce2cef3e1707c2a01/40203-1009-2-3ww-l.jpg.</a:t>
            </a:r>
            <a:endParaRPr sz="1100">
              <a:solidFill>
                <a:srgbClr val="000000"/>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endParaRPr sz="1100">
              <a:solidFill>
                <a:srgbClr val="000000"/>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sz="1100" u="sng">
                <a:solidFill>
                  <a:schemeClr val="hlink"/>
                </a:solidFill>
                <a:latin typeface="Times New Roman"/>
                <a:ea typeface="Times New Roman"/>
                <a:cs typeface="Times New Roman"/>
                <a:sym typeface="Times New Roman"/>
                <a:hlinkClick r:id="rId4"/>
              </a:rPr>
              <a:t>http://www.tworedroses.com/newsletters/newsletter06302017.html</a:t>
            </a:r>
            <a:endParaRPr sz="1100">
              <a:solidFill>
                <a:srgbClr val="000000"/>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endParaRPr sz="1100">
              <a:solidFill>
                <a:srgbClr val="000000"/>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sz="1100" u="sng">
                <a:solidFill>
                  <a:schemeClr val="hlink"/>
                </a:solidFill>
                <a:latin typeface="Times New Roman"/>
                <a:ea typeface="Times New Roman"/>
                <a:cs typeface="Times New Roman"/>
                <a:sym typeface="Times New Roman"/>
                <a:hlinkClick r:id="rId5"/>
              </a:rPr>
              <a:t>https://wildfloweringsarttutorials.blog/2011/10/20/carving-linoblocks-carving-boards-safety-tips/</a:t>
            </a:r>
            <a:endParaRPr sz="1100">
              <a:solidFill>
                <a:srgbClr val="000000"/>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endParaRPr sz="1100">
              <a:solidFill>
                <a:srgbClr val="000000"/>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sz="1100" u="sng">
                <a:solidFill>
                  <a:schemeClr val="hlink"/>
                </a:solidFill>
                <a:latin typeface="Times New Roman"/>
                <a:ea typeface="Times New Roman"/>
                <a:cs typeface="Times New Roman"/>
                <a:sym typeface="Times New Roman"/>
                <a:hlinkClick r:id="rId6"/>
              </a:rPr>
              <a:t>https://www.hobbycraft.co.uk/ideas/art/how-to-create-a-dual-colour-linocut-print</a:t>
            </a:r>
            <a:endParaRPr sz="2100">
              <a:solidFill>
                <a:srgbClr val="000000"/>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endParaRPr sz="2100">
              <a:solidFill>
                <a:srgbClr val="000000"/>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endParaRPr sz="1100">
              <a:solidFill>
                <a:srgbClr val="000000"/>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endParaRPr sz="1100">
              <a:solidFill>
                <a:srgbClr val="000000"/>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sz="1100" u="sng">
                <a:solidFill>
                  <a:schemeClr val="hlink"/>
                </a:solidFill>
                <a:latin typeface="Times New Roman"/>
                <a:ea typeface="Times New Roman"/>
                <a:cs typeface="Times New Roman"/>
                <a:sym typeface="Times New Roman"/>
                <a:hlinkClick r:id="rId7"/>
              </a:rPr>
              <a:t>https://www.scasd.org/Page/29684</a:t>
            </a:r>
            <a:endParaRPr sz="2100">
              <a:solidFill>
                <a:srgbClr val="000000"/>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endParaRPr sz="2100">
              <a:solidFill>
                <a:srgbClr val="000000"/>
              </a:solidFill>
              <a:latin typeface="Times New Roman"/>
              <a:ea typeface="Times New Roman"/>
              <a:cs typeface="Times New Roman"/>
              <a:sym typeface="Times New Roman"/>
            </a:endParaRPr>
          </a:p>
        </p:txBody>
      </p:sp>
      <p:sp>
        <p:nvSpPr>
          <p:cNvPr id="356" name="Google Shape;356;p52"/>
          <p:cNvSpPr txBox="1"/>
          <p:nvPr/>
        </p:nvSpPr>
        <p:spPr>
          <a:xfrm>
            <a:off x="315875" y="3339275"/>
            <a:ext cx="44226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latin typeface="Times New Roman"/>
                <a:ea typeface="Times New Roman"/>
                <a:cs typeface="Times New Roman"/>
                <a:sym typeface="Times New Roman"/>
              </a:rPr>
              <a:t>Information:</a:t>
            </a:r>
            <a:endParaRPr sz="2000">
              <a:latin typeface="Times New Roman"/>
              <a:ea typeface="Times New Roman"/>
              <a:cs typeface="Times New Roman"/>
              <a:sym typeface="Times New Roman"/>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7"/>
          <p:cNvSpPr txBox="1"/>
          <p:nvPr/>
        </p:nvSpPr>
        <p:spPr>
          <a:xfrm>
            <a:off x="4253175" y="4053975"/>
            <a:ext cx="4198500" cy="6543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alibri"/>
              <a:ea typeface="Calibri"/>
              <a:cs typeface="Calibri"/>
              <a:sym typeface="Calibri"/>
            </a:endParaRPr>
          </a:p>
        </p:txBody>
      </p:sp>
      <p:sp>
        <p:nvSpPr>
          <p:cNvPr id="119" name="Google Shape;119;p27"/>
          <p:cNvSpPr txBox="1"/>
          <p:nvPr/>
        </p:nvSpPr>
        <p:spPr>
          <a:xfrm>
            <a:off x="3980550" y="400819"/>
            <a:ext cx="4925400" cy="945000"/>
          </a:xfrm>
          <a:prstGeom prst="rect">
            <a:avLst/>
          </a:prstGeom>
          <a:noFill/>
          <a:ln>
            <a:noFill/>
          </a:ln>
        </p:spPr>
        <p:txBody>
          <a:bodyPr spcFirstLastPara="1" wrap="square" lIns="68575" tIns="68575" rIns="68575" bIns="68575" anchor="t" anchorCtr="0">
            <a:noAutofit/>
          </a:bodyPr>
          <a:lstStyle/>
          <a:p>
            <a:pPr marL="0" marR="0" lvl="0" indent="0" algn="ctr" rtl="0">
              <a:lnSpc>
                <a:spcPct val="100000"/>
              </a:lnSpc>
              <a:spcBef>
                <a:spcPts val="0"/>
              </a:spcBef>
              <a:spcAft>
                <a:spcPts val="0"/>
              </a:spcAft>
              <a:buClr>
                <a:srgbClr val="000000"/>
              </a:buClr>
              <a:buSzPts val="2600"/>
              <a:buFont typeface="Arial"/>
              <a:buNone/>
            </a:pPr>
            <a:endParaRPr sz="2600" b="0" i="0" u="none" strike="noStrike" cap="none">
              <a:solidFill>
                <a:srgbClr val="000000"/>
              </a:solidFill>
              <a:latin typeface="Calibri"/>
              <a:ea typeface="Calibri"/>
              <a:cs typeface="Calibri"/>
              <a:sym typeface="Calibri"/>
            </a:endParaRPr>
          </a:p>
        </p:txBody>
      </p:sp>
      <p:sp>
        <p:nvSpPr>
          <p:cNvPr id="120" name="Google Shape;120;p27"/>
          <p:cNvSpPr txBox="1"/>
          <p:nvPr/>
        </p:nvSpPr>
        <p:spPr>
          <a:xfrm>
            <a:off x="4107788" y="1345819"/>
            <a:ext cx="4198500" cy="1826700"/>
          </a:xfrm>
          <a:prstGeom prst="rect">
            <a:avLst/>
          </a:prstGeom>
          <a:noFill/>
          <a:ln>
            <a:noFill/>
          </a:ln>
        </p:spPr>
        <p:txBody>
          <a:bodyPr spcFirstLastPara="1" wrap="square" lIns="68575" tIns="68575" rIns="68575" bIns="68575" anchor="t" anchorCtr="0">
            <a:noAutofit/>
          </a:bodyPr>
          <a:lstStyle/>
          <a:p>
            <a:pPr marL="342900" marR="0" lvl="0" indent="0" algn="l" rtl="0">
              <a:lnSpc>
                <a:spcPct val="100000"/>
              </a:lnSpc>
              <a:spcBef>
                <a:spcPts val="0"/>
              </a:spcBef>
              <a:spcAft>
                <a:spcPts val="800"/>
              </a:spcAft>
              <a:buClr>
                <a:srgbClr val="000000"/>
              </a:buClr>
              <a:buSzPts val="2100"/>
              <a:buFont typeface="Arial"/>
              <a:buNone/>
            </a:pPr>
            <a:endParaRPr sz="2100" b="0" i="0" u="none" strike="noStrike" cap="none">
              <a:solidFill>
                <a:srgbClr val="000000"/>
              </a:solidFill>
              <a:latin typeface="Calibri"/>
              <a:ea typeface="Calibri"/>
              <a:cs typeface="Calibri"/>
              <a:sym typeface="Calibri"/>
            </a:endParaRPr>
          </a:p>
        </p:txBody>
      </p:sp>
      <p:sp>
        <p:nvSpPr>
          <p:cNvPr id="121" name="Google Shape;121;p2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latin typeface="Times New Roman"/>
                <a:ea typeface="Times New Roman"/>
                <a:cs typeface="Times New Roman"/>
                <a:sym typeface="Times New Roman"/>
              </a:rPr>
              <a:t>Big Ideas and Connections</a:t>
            </a:r>
            <a:endParaRPr>
              <a:latin typeface="Times New Roman"/>
              <a:ea typeface="Times New Roman"/>
              <a:cs typeface="Times New Roman"/>
              <a:sym typeface="Times New Roman"/>
            </a:endParaRPr>
          </a:p>
        </p:txBody>
      </p:sp>
      <p:sp>
        <p:nvSpPr>
          <p:cNvPr id="122" name="Google Shape;122;p2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2000">
                <a:solidFill>
                  <a:srgbClr val="000000"/>
                </a:solidFill>
                <a:latin typeface="Times New Roman"/>
                <a:ea typeface="Times New Roman"/>
                <a:cs typeface="Times New Roman"/>
                <a:sym typeface="Times New Roman"/>
              </a:rPr>
              <a:t>Gordon describes her work as a “fever dream” in the way that her distortions look familiar, but warped in a way to make the viewer feel uneasy. She uses line in her pieces to bend and twist the viewer’s perception of depth and direction in the piece. She manipulates this element by shifting the size, shape, and direction of line. Up close, the viewer will notice smaller, thinner lines. Farther back, they will notice larger, thicker lines for example.</a:t>
            </a:r>
            <a:endParaRPr sz="2000">
              <a:solidFill>
                <a:srgbClr val="000000"/>
              </a:solidFill>
              <a:latin typeface="Times New Roman"/>
              <a:ea typeface="Times New Roman"/>
              <a:cs typeface="Times New Roman"/>
              <a:sym typeface="Times New Roman"/>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8"/>
          <p:cNvSpPr txBox="1"/>
          <p:nvPr/>
        </p:nvSpPr>
        <p:spPr>
          <a:xfrm>
            <a:off x="4253175" y="4053975"/>
            <a:ext cx="4198500" cy="6543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alibri"/>
              <a:ea typeface="Calibri"/>
              <a:cs typeface="Calibri"/>
              <a:sym typeface="Calibri"/>
            </a:endParaRPr>
          </a:p>
        </p:txBody>
      </p:sp>
      <p:sp>
        <p:nvSpPr>
          <p:cNvPr id="128" name="Google Shape;128;p28"/>
          <p:cNvSpPr txBox="1"/>
          <p:nvPr/>
        </p:nvSpPr>
        <p:spPr>
          <a:xfrm>
            <a:off x="3980550" y="400819"/>
            <a:ext cx="4925400" cy="945000"/>
          </a:xfrm>
          <a:prstGeom prst="rect">
            <a:avLst/>
          </a:prstGeom>
          <a:noFill/>
          <a:ln>
            <a:noFill/>
          </a:ln>
        </p:spPr>
        <p:txBody>
          <a:bodyPr spcFirstLastPara="1" wrap="square" lIns="68575" tIns="68575" rIns="68575" bIns="68575" anchor="t" anchorCtr="0">
            <a:noAutofit/>
          </a:bodyPr>
          <a:lstStyle/>
          <a:p>
            <a:pPr marL="0" marR="0" lvl="0" indent="0" algn="ctr" rtl="0">
              <a:lnSpc>
                <a:spcPct val="100000"/>
              </a:lnSpc>
              <a:spcBef>
                <a:spcPts val="0"/>
              </a:spcBef>
              <a:spcAft>
                <a:spcPts val="0"/>
              </a:spcAft>
              <a:buClr>
                <a:srgbClr val="000000"/>
              </a:buClr>
              <a:buSzPts val="2600"/>
              <a:buFont typeface="Arial"/>
              <a:buNone/>
            </a:pPr>
            <a:endParaRPr sz="2600" b="0" i="0" u="none" strike="noStrike" cap="none">
              <a:solidFill>
                <a:srgbClr val="000000"/>
              </a:solidFill>
              <a:latin typeface="Calibri"/>
              <a:ea typeface="Calibri"/>
              <a:cs typeface="Calibri"/>
              <a:sym typeface="Calibri"/>
            </a:endParaRPr>
          </a:p>
        </p:txBody>
      </p:sp>
      <p:sp>
        <p:nvSpPr>
          <p:cNvPr id="129" name="Google Shape;129;p2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latin typeface="Times New Roman"/>
                <a:ea typeface="Times New Roman"/>
                <a:cs typeface="Times New Roman"/>
                <a:sym typeface="Times New Roman"/>
              </a:rPr>
              <a:t>Big Ideas and Connections</a:t>
            </a:r>
            <a:endParaRPr>
              <a:latin typeface="Times New Roman"/>
              <a:ea typeface="Times New Roman"/>
              <a:cs typeface="Times New Roman"/>
              <a:sym typeface="Times New Roman"/>
            </a:endParaRPr>
          </a:p>
        </p:txBody>
      </p:sp>
      <p:sp>
        <p:nvSpPr>
          <p:cNvPr id="130" name="Google Shape;130;p28"/>
          <p:cNvSpPr txBox="1">
            <a:spLocks noGrp="1"/>
          </p:cNvSpPr>
          <p:nvPr>
            <p:ph type="body" idx="1"/>
          </p:nvPr>
        </p:nvSpPr>
        <p:spPr>
          <a:xfrm>
            <a:off x="2272725" y="1292025"/>
            <a:ext cx="5592000" cy="492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a:solidFill>
                  <a:schemeClr val="dk1"/>
                </a:solidFill>
                <a:latin typeface="Times New Roman"/>
                <a:ea typeface="Times New Roman"/>
                <a:cs typeface="Times New Roman"/>
                <a:sym typeface="Times New Roman"/>
              </a:rPr>
              <a:t>How does Gordon manipulate line to create perspective?</a:t>
            </a:r>
            <a:endParaRPr>
              <a:solidFill>
                <a:schemeClr val="dk1"/>
              </a:solidFill>
              <a:latin typeface="Times New Roman"/>
              <a:ea typeface="Times New Roman"/>
              <a:cs typeface="Times New Roman"/>
              <a:sym typeface="Times New Roman"/>
            </a:endParaRPr>
          </a:p>
          <a:p>
            <a:pPr marL="0" lvl="0" indent="0" algn="ctr" rtl="0">
              <a:lnSpc>
                <a:spcPct val="115000"/>
              </a:lnSpc>
              <a:spcBef>
                <a:spcPts val="0"/>
              </a:spcBef>
              <a:spcAft>
                <a:spcPts val="0"/>
              </a:spcAft>
              <a:buNone/>
            </a:pPr>
            <a:endParaRPr sz="2000">
              <a:solidFill>
                <a:srgbClr val="000000"/>
              </a:solidFill>
              <a:latin typeface="Times New Roman"/>
              <a:ea typeface="Times New Roman"/>
              <a:cs typeface="Times New Roman"/>
              <a:sym typeface="Times New Roman"/>
            </a:endParaRPr>
          </a:p>
        </p:txBody>
      </p:sp>
      <p:pic>
        <p:nvPicPr>
          <p:cNvPr id="131" name="Google Shape;131;p28"/>
          <p:cNvPicPr preferRelativeResize="0"/>
          <p:nvPr/>
        </p:nvPicPr>
        <p:blipFill rotWithShape="1">
          <a:blip r:embed="rId3">
            <a:alphaModFix/>
          </a:blip>
          <a:srcRect l="55939" t="30623" r="15499" b="36725"/>
          <a:stretch/>
        </p:blipFill>
        <p:spPr>
          <a:xfrm>
            <a:off x="368825" y="820650"/>
            <a:ext cx="1614826" cy="1920102"/>
          </a:xfrm>
          <a:prstGeom prst="rect">
            <a:avLst/>
          </a:prstGeom>
          <a:noFill/>
          <a:ln>
            <a:noFill/>
          </a:ln>
        </p:spPr>
      </p:pic>
      <p:pic>
        <p:nvPicPr>
          <p:cNvPr id="132" name="Google Shape;132;p28"/>
          <p:cNvPicPr preferRelativeResize="0"/>
          <p:nvPr/>
        </p:nvPicPr>
        <p:blipFill rotWithShape="1">
          <a:blip r:embed="rId3">
            <a:alphaModFix/>
          </a:blip>
          <a:srcRect l="16678" t="61442" r="12349"/>
          <a:stretch/>
        </p:blipFill>
        <p:spPr>
          <a:xfrm>
            <a:off x="429945" y="3051015"/>
            <a:ext cx="3232655" cy="1826698"/>
          </a:xfrm>
          <a:prstGeom prst="rect">
            <a:avLst/>
          </a:prstGeom>
          <a:noFill/>
          <a:ln>
            <a:noFill/>
          </a:ln>
        </p:spPr>
      </p:pic>
      <p:pic>
        <p:nvPicPr>
          <p:cNvPr id="133" name="Google Shape;133;p28"/>
          <p:cNvPicPr preferRelativeResize="0"/>
          <p:nvPr/>
        </p:nvPicPr>
        <p:blipFill rotWithShape="1">
          <a:blip r:embed="rId3">
            <a:alphaModFix/>
          </a:blip>
          <a:srcRect r="2808" b="66760"/>
          <a:stretch/>
        </p:blipFill>
        <p:spPr>
          <a:xfrm>
            <a:off x="3980550" y="3500625"/>
            <a:ext cx="3708424" cy="1319224"/>
          </a:xfrm>
          <a:prstGeom prst="rect">
            <a:avLst/>
          </a:prstGeom>
          <a:noFill/>
          <a:ln>
            <a:noFill/>
          </a:ln>
        </p:spPr>
      </p:pic>
      <p:sp>
        <p:nvSpPr>
          <p:cNvPr id="134" name="Google Shape;134;p28"/>
          <p:cNvSpPr txBox="1"/>
          <p:nvPr/>
        </p:nvSpPr>
        <p:spPr>
          <a:xfrm>
            <a:off x="3936250" y="1870150"/>
            <a:ext cx="4585200" cy="461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800">
                <a:solidFill>
                  <a:schemeClr val="dk1"/>
                </a:solidFill>
                <a:latin typeface="Times New Roman"/>
                <a:ea typeface="Times New Roman"/>
                <a:cs typeface="Times New Roman"/>
                <a:sym typeface="Times New Roman"/>
              </a:rPr>
              <a:t>How does Gordon distort the perspective?</a:t>
            </a:r>
            <a:endParaRPr/>
          </a:p>
        </p:txBody>
      </p:sp>
      <p:sp>
        <p:nvSpPr>
          <p:cNvPr id="135" name="Google Shape;135;p28"/>
          <p:cNvSpPr txBox="1"/>
          <p:nvPr/>
        </p:nvSpPr>
        <p:spPr>
          <a:xfrm>
            <a:off x="2440875" y="2417675"/>
            <a:ext cx="4746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latin typeface="Times New Roman"/>
                <a:ea typeface="Times New Roman"/>
                <a:cs typeface="Times New Roman"/>
                <a:sym typeface="Times New Roman"/>
              </a:rPr>
              <a:t>How does perspective distortion affect the piece?</a:t>
            </a:r>
            <a:endParaRPr sz="1800">
              <a:latin typeface="Times New Roman"/>
              <a:ea typeface="Times New Roman"/>
              <a:cs typeface="Times New Roman"/>
              <a:sym typeface="Times New Roman"/>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9"/>
          <p:cNvSpPr txBox="1"/>
          <p:nvPr/>
        </p:nvSpPr>
        <p:spPr>
          <a:xfrm>
            <a:off x="4253175" y="4053975"/>
            <a:ext cx="4198500" cy="6543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alibri"/>
              <a:ea typeface="Calibri"/>
              <a:cs typeface="Calibri"/>
              <a:sym typeface="Calibri"/>
            </a:endParaRPr>
          </a:p>
        </p:txBody>
      </p:sp>
      <p:sp>
        <p:nvSpPr>
          <p:cNvPr id="141" name="Google Shape;141;p29"/>
          <p:cNvSpPr txBox="1"/>
          <p:nvPr/>
        </p:nvSpPr>
        <p:spPr>
          <a:xfrm>
            <a:off x="3980550" y="400819"/>
            <a:ext cx="4925400" cy="945000"/>
          </a:xfrm>
          <a:prstGeom prst="rect">
            <a:avLst/>
          </a:prstGeom>
          <a:noFill/>
          <a:ln>
            <a:noFill/>
          </a:ln>
        </p:spPr>
        <p:txBody>
          <a:bodyPr spcFirstLastPara="1" wrap="square" lIns="68575" tIns="68575" rIns="68575" bIns="68575" anchor="t" anchorCtr="0">
            <a:noAutofit/>
          </a:bodyPr>
          <a:lstStyle/>
          <a:p>
            <a:pPr marL="0" marR="0" lvl="0" indent="0" algn="ctr" rtl="0">
              <a:lnSpc>
                <a:spcPct val="100000"/>
              </a:lnSpc>
              <a:spcBef>
                <a:spcPts val="0"/>
              </a:spcBef>
              <a:spcAft>
                <a:spcPts val="0"/>
              </a:spcAft>
              <a:buClr>
                <a:srgbClr val="000000"/>
              </a:buClr>
              <a:buSzPts val="2600"/>
              <a:buFont typeface="Arial"/>
              <a:buNone/>
            </a:pPr>
            <a:endParaRPr sz="2600" b="0" i="0" u="none" strike="noStrike" cap="none">
              <a:solidFill>
                <a:srgbClr val="000000"/>
              </a:solidFill>
              <a:latin typeface="Calibri"/>
              <a:ea typeface="Calibri"/>
              <a:cs typeface="Calibri"/>
              <a:sym typeface="Calibri"/>
            </a:endParaRPr>
          </a:p>
        </p:txBody>
      </p:sp>
      <p:sp>
        <p:nvSpPr>
          <p:cNvPr id="142" name="Google Shape;142;p29"/>
          <p:cNvSpPr txBox="1"/>
          <p:nvPr/>
        </p:nvSpPr>
        <p:spPr>
          <a:xfrm>
            <a:off x="4107788" y="1345819"/>
            <a:ext cx="4198500" cy="1826700"/>
          </a:xfrm>
          <a:prstGeom prst="rect">
            <a:avLst/>
          </a:prstGeom>
          <a:noFill/>
          <a:ln>
            <a:noFill/>
          </a:ln>
        </p:spPr>
        <p:txBody>
          <a:bodyPr spcFirstLastPara="1" wrap="square" lIns="68575" tIns="68575" rIns="68575" bIns="68575" anchor="t" anchorCtr="0">
            <a:noAutofit/>
          </a:bodyPr>
          <a:lstStyle/>
          <a:p>
            <a:pPr marL="342900" marR="0" lvl="0" indent="0" algn="l" rtl="0">
              <a:lnSpc>
                <a:spcPct val="100000"/>
              </a:lnSpc>
              <a:spcBef>
                <a:spcPts val="0"/>
              </a:spcBef>
              <a:spcAft>
                <a:spcPts val="800"/>
              </a:spcAft>
              <a:buClr>
                <a:srgbClr val="000000"/>
              </a:buClr>
              <a:buSzPts val="2100"/>
              <a:buFont typeface="Arial"/>
              <a:buNone/>
            </a:pPr>
            <a:endParaRPr sz="2100" b="0" i="0" u="none" strike="noStrike" cap="none">
              <a:solidFill>
                <a:srgbClr val="000000"/>
              </a:solidFill>
              <a:latin typeface="Calibri"/>
              <a:ea typeface="Calibri"/>
              <a:cs typeface="Calibri"/>
              <a:sym typeface="Calibri"/>
            </a:endParaRPr>
          </a:p>
        </p:txBody>
      </p:sp>
      <p:sp>
        <p:nvSpPr>
          <p:cNvPr id="143" name="Google Shape;143;p29"/>
          <p:cNvSpPr txBox="1">
            <a:spLocks noGrp="1"/>
          </p:cNvSpPr>
          <p:nvPr>
            <p:ph type="title"/>
          </p:nvPr>
        </p:nvSpPr>
        <p:spPr>
          <a:xfrm>
            <a:off x="311700" y="9733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latin typeface="Times New Roman"/>
                <a:ea typeface="Times New Roman"/>
                <a:cs typeface="Times New Roman"/>
                <a:sym typeface="Times New Roman"/>
              </a:rPr>
              <a:t>Brief Overview</a:t>
            </a:r>
            <a:endParaRPr>
              <a:latin typeface="Times New Roman"/>
              <a:ea typeface="Times New Roman"/>
              <a:cs typeface="Times New Roman"/>
              <a:sym typeface="Times New Roman"/>
            </a:endParaRPr>
          </a:p>
        </p:txBody>
      </p:sp>
      <p:sp>
        <p:nvSpPr>
          <p:cNvPr id="144" name="Google Shape;144;p29"/>
          <p:cNvSpPr txBox="1">
            <a:spLocks noGrp="1"/>
          </p:cNvSpPr>
          <p:nvPr>
            <p:ph type="body" idx="1"/>
          </p:nvPr>
        </p:nvSpPr>
        <p:spPr>
          <a:xfrm>
            <a:off x="705750" y="1971600"/>
            <a:ext cx="7732500" cy="1200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1900">
                <a:solidFill>
                  <a:schemeClr val="dk1"/>
                </a:solidFill>
                <a:latin typeface="Times New Roman"/>
                <a:ea typeface="Times New Roman"/>
                <a:cs typeface="Times New Roman"/>
                <a:sym typeface="Times New Roman"/>
              </a:rPr>
              <a:t>This lesson plan explores line and creating distorted perspective and facilitates students' understanding of styrofoam etching and/or linocut printmaking process.</a:t>
            </a:r>
            <a:endParaRPr sz="1900">
              <a:solidFill>
                <a:schemeClr val="dk1"/>
              </a:solidFill>
              <a:latin typeface="Times New Roman"/>
              <a:ea typeface="Times New Roman"/>
              <a:cs typeface="Times New Roman"/>
              <a:sym typeface="Times New Roman"/>
            </a:endParaRPr>
          </a:p>
          <a:p>
            <a:pPr marL="0" lvl="0" indent="0" algn="ctr" rtl="0">
              <a:lnSpc>
                <a:spcPct val="115000"/>
              </a:lnSpc>
              <a:spcBef>
                <a:spcPts val="0"/>
              </a:spcBef>
              <a:spcAft>
                <a:spcPts val="0"/>
              </a:spcAft>
              <a:buClr>
                <a:schemeClr val="dk1"/>
              </a:buClr>
              <a:buSzPts val="1100"/>
              <a:buFont typeface="Arial"/>
              <a:buNone/>
            </a:pPr>
            <a:endParaRPr sz="1900">
              <a:solidFill>
                <a:schemeClr val="dk1"/>
              </a:solidFill>
              <a:latin typeface="Times New Roman"/>
              <a:ea typeface="Times New Roman"/>
              <a:cs typeface="Times New Roman"/>
              <a:sym typeface="Times New Roman"/>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30"/>
          <p:cNvSpPr txBox="1"/>
          <p:nvPr/>
        </p:nvSpPr>
        <p:spPr>
          <a:xfrm>
            <a:off x="4253175" y="4053975"/>
            <a:ext cx="4198500" cy="6543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alibri"/>
              <a:ea typeface="Calibri"/>
              <a:cs typeface="Calibri"/>
              <a:sym typeface="Calibri"/>
            </a:endParaRPr>
          </a:p>
        </p:txBody>
      </p:sp>
      <p:sp>
        <p:nvSpPr>
          <p:cNvPr id="150" name="Google Shape;150;p3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latin typeface="Times New Roman"/>
                <a:ea typeface="Times New Roman"/>
                <a:cs typeface="Times New Roman"/>
                <a:sym typeface="Times New Roman"/>
              </a:rPr>
              <a:t>Process (Linoleum option)</a:t>
            </a:r>
            <a:endParaRPr>
              <a:latin typeface="Times New Roman"/>
              <a:ea typeface="Times New Roman"/>
              <a:cs typeface="Times New Roman"/>
              <a:sym typeface="Times New Roman"/>
            </a:endParaRPr>
          </a:p>
        </p:txBody>
      </p:sp>
      <p:sp>
        <p:nvSpPr>
          <p:cNvPr id="151" name="Google Shape;151;p30"/>
          <p:cNvSpPr txBox="1">
            <a:spLocks noGrp="1"/>
          </p:cNvSpPr>
          <p:nvPr>
            <p:ph type="body" idx="1"/>
          </p:nvPr>
        </p:nvSpPr>
        <p:spPr>
          <a:xfrm>
            <a:off x="-514800" y="1080675"/>
            <a:ext cx="4437000" cy="3627600"/>
          </a:xfrm>
          <a:prstGeom prst="rect">
            <a:avLst/>
          </a:prstGeom>
          <a:noFill/>
          <a:ln>
            <a:noFill/>
          </a:ln>
        </p:spPr>
        <p:txBody>
          <a:bodyPr spcFirstLastPara="1" wrap="square" lIns="91425" tIns="91425" rIns="91425" bIns="91425" anchor="t" anchorCtr="0">
            <a:noAutofit/>
          </a:bodyPr>
          <a:lstStyle/>
          <a:p>
            <a:pPr marL="457200" lvl="0" indent="0" algn="l" rtl="0">
              <a:lnSpc>
                <a:spcPct val="115000"/>
              </a:lnSpc>
              <a:spcBef>
                <a:spcPts val="0"/>
              </a:spcBef>
              <a:spcAft>
                <a:spcPts val="0"/>
              </a:spcAft>
              <a:buNone/>
            </a:pPr>
            <a:r>
              <a:rPr lang="en" sz="1700">
                <a:solidFill>
                  <a:schemeClr val="dk1"/>
                </a:solidFill>
                <a:latin typeface="Times New Roman"/>
                <a:ea typeface="Times New Roman"/>
                <a:cs typeface="Times New Roman"/>
                <a:sym typeface="Times New Roman"/>
              </a:rPr>
              <a:t> Begin carving - tips for tool handling:</a:t>
            </a:r>
            <a:endParaRPr sz="1700">
              <a:solidFill>
                <a:schemeClr val="dk1"/>
              </a:solidFill>
              <a:latin typeface="Times New Roman"/>
              <a:ea typeface="Times New Roman"/>
              <a:cs typeface="Times New Roman"/>
              <a:sym typeface="Times New Roman"/>
            </a:endParaRPr>
          </a:p>
          <a:p>
            <a:pPr marL="1371600" lvl="0" indent="-336550" algn="l" rtl="0">
              <a:lnSpc>
                <a:spcPct val="115000"/>
              </a:lnSpc>
              <a:spcBef>
                <a:spcPts val="0"/>
              </a:spcBef>
              <a:spcAft>
                <a:spcPts val="0"/>
              </a:spcAft>
              <a:buClr>
                <a:schemeClr val="dk1"/>
              </a:buClr>
              <a:buSzPts val="1700"/>
              <a:buFont typeface="Times New Roman"/>
              <a:buAutoNum type="alphaLcPeriod"/>
            </a:pPr>
            <a:r>
              <a:rPr lang="en" sz="1700">
                <a:solidFill>
                  <a:schemeClr val="dk1"/>
                </a:solidFill>
                <a:latin typeface="Times New Roman"/>
                <a:ea typeface="Times New Roman"/>
                <a:cs typeface="Times New Roman"/>
                <a:sym typeface="Times New Roman"/>
              </a:rPr>
              <a:t>Place handle in palm with firm grip</a:t>
            </a:r>
            <a:endParaRPr sz="1700">
              <a:solidFill>
                <a:schemeClr val="dk1"/>
              </a:solidFill>
              <a:latin typeface="Times New Roman"/>
              <a:ea typeface="Times New Roman"/>
              <a:cs typeface="Times New Roman"/>
              <a:sym typeface="Times New Roman"/>
            </a:endParaRPr>
          </a:p>
          <a:p>
            <a:pPr marL="1371600" lvl="0" indent="-336550" algn="l" rtl="0">
              <a:lnSpc>
                <a:spcPct val="115000"/>
              </a:lnSpc>
              <a:spcBef>
                <a:spcPts val="0"/>
              </a:spcBef>
              <a:spcAft>
                <a:spcPts val="0"/>
              </a:spcAft>
              <a:buClr>
                <a:schemeClr val="dk1"/>
              </a:buClr>
              <a:buSzPts val="1700"/>
              <a:buFont typeface="Times New Roman"/>
              <a:buAutoNum type="alphaLcPeriod"/>
            </a:pPr>
            <a:r>
              <a:rPr lang="en" sz="1700">
                <a:solidFill>
                  <a:schemeClr val="dk1"/>
                </a:solidFill>
                <a:latin typeface="Times New Roman"/>
                <a:ea typeface="Times New Roman"/>
                <a:cs typeface="Times New Roman"/>
                <a:sym typeface="Times New Roman"/>
              </a:rPr>
              <a:t>Hold tool about 45 degrees to the linoleum</a:t>
            </a:r>
            <a:endParaRPr sz="1700">
              <a:solidFill>
                <a:schemeClr val="dk1"/>
              </a:solidFill>
              <a:latin typeface="Times New Roman"/>
              <a:ea typeface="Times New Roman"/>
              <a:cs typeface="Times New Roman"/>
              <a:sym typeface="Times New Roman"/>
            </a:endParaRPr>
          </a:p>
          <a:p>
            <a:pPr marL="1371600" lvl="0" indent="-336550" algn="l" rtl="0">
              <a:lnSpc>
                <a:spcPct val="115000"/>
              </a:lnSpc>
              <a:spcBef>
                <a:spcPts val="0"/>
              </a:spcBef>
              <a:spcAft>
                <a:spcPts val="0"/>
              </a:spcAft>
              <a:buClr>
                <a:schemeClr val="dk1"/>
              </a:buClr>
              <a:buSzPts val="1700"/>
              <a:buFont typeface="Times New Roman"/>
              <a:buAutoNum type="alphaLcPeriod"/>
            </a:pPr>
            <a:r>
              <a:rPr lang="en" sz="1700">
                <a:solidFill>
                  <a:schemeClr val="dk1"/>
                </a:solidFill>
                <a:latin typeface="Times New Roman"/>
                <a:ea typeface="Times New Roman"/>
                <a:cs typeface="Times New Roman"/>
                <a:sym typeface="Times New Roman"/>
              </a:rPr>
              <a:t>Always cut AWAY from the body!</a:t>
            </a:r>
            <a:endParaRPr sz="1700">
              <a:solidFill>
                <a:schemeClr val="dk1"/>
              </a:solidFill>
              <a:latin typeface="Times New Roman"/>
              <a:ea typeface="Times New Roman"/>
              <a:cs typeface="Times New Roman"/>
              <a:sym typeface="Times New Roman"/>
            </a:endParaRPr>
          </a:p>
          <a:p>
            <a:pPr marL="1371600" lvl="0" indent="-336550" algn="l" rtl="0">
              <a:lnSpc>
                <a:spcPct val="115000"/>
              </a:lnSpc>
              <a:spcBef>
                <a:spcPts val="0"/>
              </a:spcBef>
              <a:spcAft>
                <a:spcPts val="0"/>
              </a:spcAft>
              <a:buClr>
                <a:schemeClr val="dk1"/>
              </a:buClr>
              <a:buSzPts val="1700"/>
              <a:buFont typeface="Times New Roman"/>
              <a:buAutoNum type="alphaLcPeriod"/>
            </a:pPr>
            <a:r>
              <a:rPr lang="en" sz="1700">
                <a:solidFill>
                  <a:schemeClr val="dk1"/>
                </a:solidFill>
                <a:latin typeface="Times New Roman"/>
                <a:ea typeface="Times New Roman"/>
                <a:cs typeface="Times New Roman"/>
                <a:sym typeface="Times New Roman"/>
              </a:rPr>
              <a:t>Carve with even pressure throughout</a:t>
            </a:r>
            <a:endParaRPr sz="1700">
              <a:solidFill>
                <a:schemeClr val="dk1"/>
              </a:solidFill>
              <a:latin typeface="Times New Roman"/>
              <a:ea typeface="Times New Roman"/>
              <a:cs typeface="Times New Roman"/>
              <a:sym typeface="Times New Roman"/>
            </a:endParaRPr>
          </a:p>
          <a:p>
            <a:pPr marL="1371600" lvl="0" indent="-336550" algn="l" rtl="0">
              <a:lnSpc>
                <a:spcPct val="115000"/>
              </a:lnSpc>
              <a:spcBef>
                <a:spcPts val="0"/>
              </a:spcBef>
              <a:spcAft>
                <a:spcPts val="0"/>
              </a:spcAft>
              <a:buClr>
                <a:schemeClr val="dk1"/>
              </a:buClr>
              <a:buSzPts val="1700"/>
              <a:buFont typeface="Times New Roman"/>
              <a:buAutoNum type="alphaLcPeriod"/>
            </a:pPr>
            <a:r>
              <a:rPr lang="en" sz="1700">
                <a:solidFill>
                  <a:schemeClr val="dk1"/>
                </a:solidFill>
                <a:latin typeface="Times New Roman"/>
                <a:ea typeface="Times New Roman"/>
                <a:cs typeface="Times New Roman"/>
                <a:sym typeface="Times New Roman"/>
              </a:rPr>
              <a:t>Carving doesn’t need to be too deep, just deep enough to not be printed when ink is rolled on the plate.</a:t>
            </a:r>
            <a:endParaRPr sz="1700">
              <a:solidFill>
                <a:schemeClr val="dk1"/>
              </a:solidFill>
              <a:latin typeface="Times New Roman"/>
              <a:ea typeface="Times New Roman"/>
              <a:cs typeface="Times New Roman"/>
              <a:sym typeface="Times New Roman"/>
            </a:endParaRPr>
          </a:p>
        </p:txBody>
      </p:sp>
      <p:pic>
        <p:nvPicPr>
          <p:cNvPr id="152" name="Google Shape;152;p30"/>
          <p:cNvPicPr preferRelativeResize="0"/>
          <p:nvPr/>
        </p:nvPicPr>
        <p:blipFill>
          <a:blip r:embed="rId3">
            <a:alphaModFix/>
          </a:blip>
          <a:stretch>
            <a:fillRect/>
          </a:stretch>
        </p:blipFill>
        <p:spPr>
          <a:xfrm>
            <a:off x="4814575" y="2531475"/>
            <a:ext cx="3698125" cy="2425075"/>
          </a:xfrm>
          <a:prstGeom prst="rect">
            <a:avLst/>
          </a:prstGeom>
          <a:noFill/>
          <a:ln>
            <a:noFill/>
          </a:ln>
        </p:spPr>
      </p:pic>
      <p:pic>
        <p:nvPicPr>
          <p:cNvPr id="153" name="Google Shape;153;p30"/>
          <p:cNvPicPr preferRelativeResize="0"/>
          <p:nvPr/>
        </p:nvPicPr>
        <p:blipFill>
          <a:blip r:embed="rId4">
            <a:alphaModFix/>
          </a:blip>
          <a:stretch>
            <a:fillRect/>
          </a:stretch>
        </p:blipFill>
        <p:spPr>
          <a:xfrm>
            <a:off x="4964688" y="280924"/>
            <a:ext cx="3397901" cy="20436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31"/>
          <p:cNvSpPr txBox="1"/>
          <p:nvPr/>
        </p:nvSpPr>
        <p:spPr>
          <a:xfrm>
            <a:off x="4253175" y="4053975"/>
            <a:ext cx="4198500" cy="6543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alibri"/>
              <a:ea typeface="Calibri"/>
              <a:cs typeface="Calibri"/>
              <a:sym typeface="Calibri"/>
            </a:endParaRPr>
          </a:p>
        </p:txBody>
      </p:sp>
      <p:sp>
        <p:nvSpPr>
          <p:cNvPr id="159" name="Google Shape;159;p31"/>
          <p:cNvSpPr txBox="1"/>
          <p:nvPr/>
        </p:nvSpPr>
        <p:spPr>
          <a:xfrm>
            <a:off x="3980550" y="400819"/>
            <a:ext cx="4925400" cy="945000"/>
          </a:xfrm>
          <a:prstGeom prst="rect">
            <a:avLst/>
          </a:prstGeom>
          <a:noFill/>
          <a:ln>
            <a:noFill/>
          </a:ln>
        </p:spPr>
        <p:txBody>
          <a:bodyPr spcFirstLastPara="1" wrap="square" lIns="68575" tIns="68575" rIns="68575" bIns="68575" anchor="t" anchorCtr="0">
            <a:noAutofit/>
          </a:bodyPr>
          <a:lstStyle/>
          <a:p>
            <a:pPr marL="0" marR="0" lvl="0" indent="0" algn="ctr" rtl="0">
              <a:lnSpc>
                <a:spcPct val="100000"/>
              </a:lnSpc>
              <a:spcBef>
                <a:spcPts val="0"/>
              </a:spcBef>
              <a:spcAft>
                <a:spcPts val="0"/>
              </a:spcAft>
              <a:buClr>
                <a:srgbClr val="000000"/>
              </a:buClr>
              <a:buSzPts val="2600"/>
              <a:buFont typeface="Arial"/>
              <a:buNone/>
            </a:pPr>
            <a:endParaRPr sz="2600" b="0" i="0" u="none" strike="noStrike" cap="none">
              <a:solidFill>
                <a:srgbClr val="000000"/>
              </a:solidFill>
              <a:latin typeface="Calibri"/>
              <a:ea typeface="Calibri"/>
              <a:cs typeface="Calibri"/>
              <a:sym typeface="Calibri"/>
            </a:endParaRPr>
          </a:p>
        </p:txBody>
      </p:sp>
      <p:sp>
        <p:nvSpPr>
          <p:cNvPr id="160" name="Google Shape;160;p31"/>
          <p:cNvSpPr txBox="1"/>
          <p:nvPr/>
        </p:nvSpPr>
        <p:spPr>
          <a:xfrm>
            <a:off x="4107788" y="1345819"/>
            <a:ext cx="4198500" cy="1826700"/>
          </a:xfrm>
          <a:prstGeom prst="rect">
            <a:avLst/>
          </a:prstGeom>
          <a:noFill/>
          <a:ln>
            <a:noFill/>
          </a:ln>
        </p:spPr>
        <p:txBody>
          <a:bodyPr spcFirstLastPara="1" wrap="square" lIns="68575" tIns="68575" rIns="68575" bIns="68575" anchor="t" anchorCtr="0">
            <a:noAutofit/>
          </a:bodyPr>
          <a:lstStyle/>
          <a:p>
            <a:pPr marL="342900" marR="0" lvl="0" indent="0" algn="l" rtl="0">
              <a:lnSpc>
                <a:spcPct val="100000"/>
              </a:lnSpc>
              <a:spcBef>
                <a:spcPts val="0"/>
              </a:spcBef>
              <a:spcAft>
                <a:spcPts val="800"/>
              </a:spcAft>
              <a:buClr>
                <a:srgbClr val="000000"/>
              </a:buClr>
              <a:buSzPts val="2100"/>
              <a:buFont typeface="Arial"/>
              <a:buNone/>
            </a:pPr>
            <a:endParaRPr sz="2100" b="0" i="0" u="none" strike="noStrike" cap="none">
              <a:solidFill>
                <a:srgbClr val="000000"/>
              </a:solidFill>
              <a:latin typeface="Calibri"/>
              <a:ea typeface="Calibri"/>
              <a:cs typeface="Calibri"/>
              <a:sym typeface="Calibri"/>
            </a:endParaRPr>
          </a:p>
        </p:txBody>
      </p:sp>
      <p:sp>
        <p:nvSpPr>
          <p:cNvPr id="161" name="Google Shape;161;p31"/>
          <p:cNvSpPr txBox="1">
            <a:spLocks noGrp="1"/>
          </p:cNvSpPr>
          <p:nvPr>
            <p:ph type="title"/>
          </p:nvPr>
        </p:nvSpPr>
        <p:spPr>
          <a:xfrm>
            <a:off x="311700" y="44857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latin typeface="Times New Roman"/>
                <a:ea typeface="Times New Roman"/>
                <a:cs typeface="Times New Roman"/>
                <a:sym typeface="Times New Roman"/>
              </a:rPr>
              <a:t>Brief Overview</a:t>
            </a:r>
            <a:endParaRPr>
              <a:latin typeface="Times New Roman"/>
              <a:ea typeface="Times New Roman"/>
              <a:cs typeface="Times New Roman"/>
              <a:sym typeface="Times New Roman"/>
            </a:endParaRPr>
          </a:p>
        </p:txBody>
      </p:sp>
      <p:pic>
        <p:nvPicPr>
          <p:cNvPr id="162" name="Google Shape;162;p31"/>
          <p:cNvPicPr preferRelativeResize="0"/>
          <p:nvPr/>
        </p:nvPicPr>
        <p:blipFill>
          <a:blip r:embed="rId3">
            <a:alphaModFix/>
          </a:blip>
          <a:stretch>
            <a:fillRect/>
          </a:stretch>
        </p:blipFill>
        <p:spPr>
          <a:xfrm>
            <a:off x="5781375" y="1345825"/>
            <a:ext cx="2949400" cy="3067735"/>
          </a:xfrm>
          <a:prstGeom prst="rect">
            <a:avLst/>
          </a:prstGeom>
          <a:noFill/>
          <a:ln>
            <a:noFill/>
          </a:ln>
        </p:spPr>
      </p:pic>
      <p:sp>
        <p:nvSpPr>
          <p:cNvPr id="163" name="Google Shape;163;p31"/>
          <p:cNvSpPr txBox="1"/>
          <p:nvPr/>
        </p:nvSpPr>
        <p:spPr>
          <a:xfrm>
            <a:off x="420350" y="1724475"/>
            <a:ext cx="5091900" cy="1569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i="1">
                <a:latin typeface="Times New Roman"/>
                <a:ea typeface="Times New Roman"/>
                <a:cs typeface="Times New Roman"/>
                <a:sym typeface="Times New Roman"/>
              </a:rPr>
              <a:t>Truly Co. Oz Remix</a:t>
            </a:r>
            <a:r>
              <a:rPr lang="en" sz="1800">
                <a:latin typeface="Times New Roman"/>
                <a:ea typeface="Times New Roman"/>
                <a:cs typeface="Times New Roman"/>
                <a:sym typeface="Times New Roman"/>
              </a:rPr>
              <a:t> shows perspective distortion done in an enclosed environment. </a:t>
            </a:r>
            <a:endParaRPr sz="1800">
              <a:latin typeface="Times New Roman"/>
              <a:ea typeface="Times New Roman"/>
              <a:cs typeface="Times New Roman"/>
              <a:sym typeface="Times New Roman"/>
            </a:endParaRPr>
          </a:p>
          <a:p>
            <a:pPr marL="0" lvl="0" indent="0" algn="ctr" rtl="0">
              <a:spcBef>
                <a:spcPts val="0"/>
              </a:spcBef>
              <a:spcAft>
                <a:spcPts val="0"/>
              </a:spcAft>
              <a:buNone/>
            </a:pPr>
            <a:r>
              <a:rPr lang="en" sz="1800">
                <a:latin typeface="Times New Roman"/>
                <a:ea typeface="Times New Roman"/>
                <a:cs typeface="Times New Roman"/>
                <a:sym typeface="Times New Roman"/>
              </a:rPr>
              <a:t>Students will be making an abstract landscape with a horizon line; however, it may also resemble being enclosed.</a:t>
            </a:r>
            <a:r>
              <a:rPr lang="en" sz="1600">
                <a:latin typeface="Times New Roman"/>
                <a:ea typeface="Times New Roman"/>
                <a:cs typeface="Times New Roman"/>
                <a:sym typeface="Times New Roman"/>
              </a:rPr>
              <a:t> </a:t>
            </a:r>
            <a:endParaRPr sz="1600">
              <a:latin typeface="Times New Roman"/>
              <a:ea typeface="Times New Roman"/>
              <a:cs typeface="Times New Roman"/>
              <a:sym typeface="Times New Roman"/>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32"/>
          <p:cNvSpPr txBox="1"/>
          <p:nvPr/>
        </p:nvSpPr>
        <p:spPr>
          <a:xfrm>
            <a:off x="3980550" y="400819"/>
            <a:ext cx="4925400" cy="945000"/>
          </a:xfrm>
          <a:prstGeom prst="rect">
            <a:avLst/>
          </a:prstGeom>
          <a:noFill/>
          <a:ln>
            <a:noFill/>
          </a:ln>
        </p:spPr>
        <p:txBody>
          <a:bodyPr spcFirstLastPara="1" wrap="square" lIns="68575" tIns="68575" rIns="68575" bIns="68575" anchor="t" anchorCtr="0">
            <a:noAutofit/>
          </a:bodyPr>
          <a:lstStyle/>
          <a:p>
            <a:pPr marL="0" marR="0" lvl="0" indent="0" algn="ctr" rtl="0">
              <a:lnSpc>
                <a:spcPct val="100000"/>
              </a:lnSpc>
              <a:spcBef>
                <a:spcPts val="0"/>
              </a:spcBef>
              <a:spcAft>
                <a:spcPts val="0"/>
              </a:spcAft>
              <a:buClr>
                <a:srgbClr val="000000"/>
              </a:buClr>
              <a:buSzPts val="2600"/>
              <a:buFont typeface="Arial"/>
              <a:buNone/>
            </a:pPr>
            <a:endParaRPr sz="2600" b="0" i="0" u="none" strike="noStrike" cap="none">
              <a:solidFill>
                <a:srgbClr val="000000"/>
              </a:solidFill>
              <a:latin typeface="Calibri"/>
              <a:ea typeface="Calibri"/>
              <a:cs typeface="Calibri"/>
              <a:sym typeface="Calibri"/>
            </a:endParaRPr>
          </a:p>
        </p:txBody>
      </p:sp>
      <p:sp>
        <p:nvSpPr>
          <p:cNvPr id="169" name="Google Shape;169;p32"/>
          <p:cNvSpPr txBox="1"/>
          <p:nvPr/>
        </p:nvSpPr>
        <p:spPr>
          <a:xfrm>
            <a:off x="4107788" y="1345819"/>
            <a:ext cx="4198500" cy="1826700"/>
          </a:xfrm>
          <a:prstGeom prst="rect">
            <a:avLst/>
          </a:prstGeom>
          <a:noFill/>
          <a:ln>
            <a:noFill/>
          </a:ln>
        </p:spPr>
        <p:txBody>
          <a:bodyPr spcFirstLastPara="1" wrap="square" lIns="68575" tIns="68575" rIns="68575" bIns="68575" anchor="t" anchorCtr="0">
            <a:noAutofit/>
          </a:bodyPr>
          <a:lstStyle/>
          <a:p>
            <a:pPr marL="342900" marR="0" lvl="0" indent="0" algn="l" rtl="0">
              <a:lnSpc>
                <a:spcPct val="100000"/>
              </a:lnSpc>
              <a:spcBef>
                <a:spcPts val="0"/>
              </a:spcBef>
              <a:spcAft>
                <a:spcPts val="800"/>
              </a:spcAft>
              <a:buClr>
                <a:srgbClr val="000000"/>
              </a:buClr>
              <a:buSzPts val="2100"/>
              <a:buFont typeface="Arial"/>
              <a:buNone/>
            </a:pPr>
            <a:endParaRPr sz="2100" b="0" i="0" u="none" strike="noStrike" cap="none">
              <a:solidFill>
                <a:srgbClr val="000000"/>
              </a:solidFill>
              <a:latin typeface="Calibri"/>
              <a:ea typeface="Calibri"/>
              <a:cs typeface="Calibri"/>
              <a:sym typeface="Calibri"/>
            </a:endParaRPr>
          </a:p>
        </p:txBody>
      </p:sp>
      <p:sp>
        <p:nvSpPr>
          <p:cNvPr id="170" name="Google Shape;170;p3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latin typeface="Times New Roman"/>
                <a:ea typeface="Times New Roman"/>
                <a:cs typeface="Times New Roman"/>
                <a:sym typeface="Times New Roman"/>
              </a:rPr>
              <a:t>Objectives</a:t>
            </a:r>
            <a:endParaRPr>
              <a:latin typeface="Times New Roman"/>
              <a:ea typeface="Times New Roman"/>
              <a:cs typeface="Times New Roman"/>
              <a:sym typeface="Times New Roman"/>
            </a:endParaRPr>
          </a:p>
        </p:txBody>
      </p:sp>
      <p:sp>
        <p:nvSpPr>
          <p:cNvPr id="171" name="Google Shape;171;p3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100">
                <a:solidFill>
                  <a:schemeClr val="dk1"/>
                </a:solidFill>
                <a:latin typeface="Times New Roman"/>
                <a:ea typeface="Times New Roman"/>
                <a:cs typeface="Times New Roman"/>
                <a:sym typeface="Times New Roman"/>
              </a:rPr>
              <a:t>Students will be able to:</a:t>
            </a:r>
            <a:endParaRPr sz="2100">
              <a:solidFill>
                <a:schemeClr val="dk1"/>
              </a:solidFill>
              <a:latin typeface="Times New Roman"/>
              <a:ea typeface="Times New Roman"/>
              <a:cs typeface="Times New Roman"/>
              <a:sym typeface="Times New Roman"/>
            </a:endParaRPr>
          </a:p>
          <a:p>
            <a:pPr marL="457200" lvl="0" indent="-361950" algn="l" rtl="0">
              <a:spcBef>
                <a:spcPts val="0"/>
              </a:spcBef>
              <a:spcAft>
                <a:spcPts val="0"/>
              </a:spcAft>
              <a:buClr>
                <a:schemeClr val="dk1"/>
              </a:buClr>
              <a:buSzPts val="2100"/>
              <a:buFont typeface="Times New Roman"/>
              <a:buChar char="-"/>
            </a:pPr>
            <a:r>
              <a:rPr lang="en" sz="2100">
                <a:solidFill>
                  <a:schemeClr val="dk1"/>
                </a:solidFill>
                <a:latin typeface="Times New Roman"/>
                <a:ea typeface="Times New Roman"/>
                <a:cs typeface="Times New Roman"/>
                <a:sym typeface="Times New Roman"/>
              </a:rPr>
              <a:t>Manipulate lines to create perspective, and distort it.</a:t>
            </a:r>
            <a:endParaRPr sz="2100">
              <a:solidFill>
                <a:schemeClr val="dk1"/>
              </a:solidFill>
              <a:latin typeface="Times New Roman"/>
              <a:ea typeface="Times New Roman"/>
              <a:cs typeface="Times New Roman"/>
              <a:sym typeface="Times New Roman"/>
            </a:endParaRPr>
          </a:p>
          <a:p>
            <a:pPr marL="457200" lvl="0" indent="-361950" algn="l" rtl="0">
              <a:spcBef>
                <a:spcPts val="0"/>
              </a:spcBef>
              <a:spcAft>
                <a:spcPts val="0"/>
              </a:spcAft>
              <a:buClr>
                <a:schemeClr val="dk1"/>
              </a:buClr>
              <a:buSzPts val="2100"/>
              <a:buFont typeface="Times New Roman"/>
              <a:buChar char="-"/>
            </a:pPr>
            <a:r>
              <a:rPr lang="en" sz="2100">
                <a:solidFill>
                  <a:schemeClr val="dk1"/>
                </a:solidFill>
                <a:latin typeface="Times New Roman"/>
                <a:ea typeface="Times New Roman"/>
                <a:cs typeface="Times New Roman"/>
                <a:sym typeface="Times New Roman"/>
              </a:rPr>
              <a:t>Etch into Styrofoam (or carve into Linoleum)</a:t>
            </a:r>
            <a:endParaRPr sz="2100">
              <a:solidFill>
                <a:schemeClr val="dk1"/>
              </a:solidFill>
              <a:latin typeface="Times New Roman"/>
              <a:ea typeface="Times New Roman"/>
              <a:cs typeface="Times New Roman"/>
              <a:sym typeface="Times New Roman"/>
            </a:endParaRPr>
          </a:p>
          <a:p>
            <a:pPr marL="457200" lvl="0" indent="-361950" algn="l" rtl="0">
              <a:spcBef>
                <a:spcPts val="0"/>
              </a:spcBef>
              <a:spcAft>
                <a:spcPts val="0"/>
              </a:spcAft>
              <a:buClr>
                <a:schemeClr val="dk1"/>
              </a:buClr>
              <a:buSzPts val="2100"/>
              <a:buFont typeface="Times New Roman"/>
              <a:buChar char="-"/>
            </a:pPr>
            <a:r>
              <a:rPr lang="en" sz="2100">
                <a:solidFill>
                  <a:schemeClr val="dk1"/>
                </a:solidFill>
                <a:latin typeface="Times New Roman"/>
                <a:ea typeface="Times New Roman"/>
                <a:cs typeface="Times New Roman"/>
                <a:sym typeface="Times New Roman"/>
              </a:rPr>
              <a:t>Understand how to create consistency in an edition.</a:t>
            </a:r>
            <a:endParaRPr sz="2100">
              <a:solidFill>
                <a:schemeClr val="dk1"/>
              </a:solidFill>
              <a:latin typeface="Times New Roman"/>
              <a:ea typeface="Times New Roman"/>
              <a:cs typeface="Times New Roman"/>
              <a:sym typeface="Times New Roman"/>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33"/>
          <p:cNvSpPr txBox="1"/>
          <p:nvPr/>
        </p:nvSpPr>
        <p:spPr>
          <a:xfrm>
            <a:off x="4253175" y="4053975"/>
            <a:ext cx="4198500" cy="6543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alibri"/>
              <a:ea typeface="Calibri"/>
              <a:cs typeface="Calibri"/>
              <a:sym typeface="Calibri"/>
            </a:endParaRPr>
          </a:p>
        </p:txBody>
      </p:sp>
      <p:sp>
        <p:nvSpPr>
          <p:cNvPr id="177" name="Google Shape;177;p33"/>
          <p:cNvSpPr txBox="1"/>
          <p:nvPr/>
        </p:nvSpPr>
        <p:spPr>
          <a:xfrm>
            <a:off x="3980550" y="400819"/>
            <a:ext cx="4925400" cy="945000"/>
          </a:xfrm>
          <a:prstGeom prst="rect">
            <a:avLst/>
          </a:prstGeom>
          <a:noFill/>
          <a:ln>
            <a:noFill/>
          </a:ln>
        </p:spPr>
        <p:txBody>
          <a:bodyPr spcFirstLastPara="1" wrap="square" lIns="68575" tIns="68575" rIns="68575" bIns="68575" anchor="t" anchorCtr="0">
            <a:noAutofit/>
          </a:bodyPr>
          <a:lstStyle/>
          <a:p>
            <a:pPr marL="0" marR="0" lvl="0" indent="0" algn="ctr" rtl="0">
              <a:lnSpc>
                <a:spcPct val="100000"/>
              </a:lnSpc>
              <a:spcBef>
                <a:spcPts val="0"/>
              </a:spcBef>
              <a:spcAft>
                <a:spcPts val="0"/>
              </a:spcAft>
              <a:buClr>
                <a:srgbClr val="000000"/>
              </a:buClr>
              <a:buSzPts val="2600"/>
              <a:buFont typeface="Arial"/>
              <a:buNone/>
            </a:pPr>
            <a:endParaRPr sz="2600" b="0" i="0" u="none" strike="noStrike" cap="none">
              <a:solidFill>
                <a:srgbClr val="000000"/>
              </a:solidFill>
              <a:latin typeface="Calibri"/>
              <a:ea typeface="Calibri"/>
              <a:cs typeface="Calibri"/>
              <a:sym typeface="Calibri"/>
            </a:endParaRPr>
          </a:p>
        </p:txBody>
      </p:sp>
      <p:sp>
        <p:nvSpPr>
          <p:cNvPr id="178" name="Google Shape;178;p33"/>
          <p:cNvSpPr txBox="1"/>
          <p:nvPr/>
        </p:nvSpPr>
        <p:spPr>
          <a:xfrm>
            <a:off x="4107788" y="1345819"/>
            <a:ext cx="4198500" cy="1826700"/>
          </a:xfrm>
          <a:prstGeom prst="rect">
            <a:avLst/>
          </a:prstGeom>
          <a:noFill/>
          <a:ln>
            <a:noFill/>
          </a:ln>
        </p:spPr>
        <p:txBody>
          <a:bodyPr spcFirstLastPara="1" wrap="square" lIns="68575" tIns="68575" rIns="68575" bIns="68575" anchor="t" anchorCtr="0">
            <a:noAutofit/>
          </a:bodyPr>
          <a:lstStyle/>
          <a:p>
            <a:pPr marL="342900" marR="0" lvl="0" indent="0" algn="l" rtl="0">
              <a:lnSpc>
                <a:spcPct val="100000"/>
              </a:lnSpc>
              <a:spcBef>
                <a:spcPts val="0"/>
              </a:spcBef>
              <a:spcAft>
                <a:spcPts val="800"/>
              </a:spcAft>
              <a:buClr>
                <a:srgbClr val="000000"/>
              </a:buClr>
              <a:buSzPts val="2100"/>
              <a:buFont typeface="Arial"/>
              <a:buNone/>
            </a:pPr>
            <a:endParaRPr sz="2100" b="0" i="0" u="none" strike="noStrike" cap="none">
              <a:solidFill>
                <a:srgbClr val="000000"/>
              </a:solidFill>
              <a:latin typeface="Calibri"/>
              <a:ea typeface="Calibri"/>
              <a:cs typeface="Calibri"/>
              <a:sym typeface="Calibri"/>
            </a:endParaRPr>
          </a:p>
        </p:txBody>
      </p:sp>
      <p:sp>
        <p:nvSpPr>
          <p:cNvPr id="179" name="Google Shape;179;p3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latin typeface="Times New Roman"/>
                <a:ea typeface="Times New Roman"/>
                <a:cs typeface="Times New Roman"/>
                <a:sym typeface="Times New Roman"/>
              </a:rPr>
              <a:t>Standards</a:t>
            </a:r>
            <a:endParaRPr>
              <a:latin typeface="Times New Roman"/>
              <a:ea typeface="Times New Roman"/>
              <a:cs typeface="Times New Roman"/>
              <a:sym typeface="Times New Roman"/>
            </a:endParaRPr>
          </a:p>
        </p:txBody>
      </p:sp>
      <p:sp>
        <p:nvSpPr>
          <p:cNvPr id="180" name="Google Shape;180;p3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chemeClr val="dk1"/>
                </a:solidFill>
                <a:latin typeface="Times New Roman"/>
                <a:ea typeface="Times New Roman"/>
                <a:cs typeface="Times New Roman"/>
                <a:sym typeface="Times New Roman"/>
              </a:rPr>
              <a:t>Creating: </a:t>
            </a:r>
            <a:endParaRPr sz="2000">
              <a:solidFill>
                <a:schemeClr val="dk1"/>
              </a:solidFill>
              <a:latin typeface="Times New Roman"/>
              <a:ea typeface="Times New Roman"/>
              <a:cs typeface="Times New Roman"/>
              <a:sym typeface="Times New Roman"/>
            </a:endParaRPr>
          </a:p>
          <a:p>
            <a:pPr marL="457200" lvl="0" indent="-355600" algn="l" rtl="0">
              <a:spcBef>
                <a:spcPts val="0"/>
              </a:spcBef>
              <a:spcAft>
                <a:spcPts val="0"/>
              </a:spcAft>
              <a:buClr>
                <a:schemeClr val="dk1"/>
              </a:buClr>
              <a:buSzPts val="2000"/>
              <a:buFont typeface="Times New Roman"/>
              <a:buChar char="-"/>
            </a:pPr>
            <a:r>
              <a:rPr lang="en" sz="2000">
                <a:solidFill>
                  <a:schemeClr val="dk1"/>
                </a:solidFill>
                <a:latin typeface="Times New Roman"/>
                <a:ea typeface="Times New Roman"/>
                <a:cs typeface="Times New Roman"/>
                <a:sym typeface="Times New Roman"/>
              </a:rPr>
              <a:t>students will understand the tradition of perspective, and break the tradition with manipulation of line to become distorted.</a:t>
            </a:r>
            <a:endParaRPr sz="2000">
              <a:solidFill>
                <a:schemeClr val="dk1"/>
              </a:solidFill>
              <a:latin typeface="Times New Roman"/>
              <a:ea typeface="Times New Roman"/>
              <a:cs typeface="Times New Roman"/>
              <a:sym typeface="Times New Roman"/>
            </a:endParaRPr>
          </a:p>
          <a:p>
            <a:pPr marL="457200" lvl="0" indent="-355600" algn="l" rtl="0">
              <a:spcBef>
                <a:spcPts val="0"/>
              </a:spcBef>
              <a:spcAft>
                <a:spcPts val="0"/>
              </a:spcAft>
              <a:buClr>
                <a:schemeClr val="dk1"/>
              </a:buClr>
              <a:buSzPts val="2000"/>
              <a:buFont typeface="Times New Roman"/>
              <a:buChar char="-"/>
            </a:pPr>
            <a:r>
              <a:rPr lang="en" sz="2000">
                <a:solidFill>
                  <a:schemeClr val="dk1"/>
                </a:solidFill>
                <a:latin typeface="Times New Roman"/>
                <a:ea typeface="Times New Roman"/>
                <a:cs typeface="Times New Roman"/>
                <a:sym typeface="Times New Roman"/>
              </a:rPr>
              <a:t>Generate a unique composition</a:t>
            </a:r>
            <a:endParaRPr sz="20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2000">
                <a:solidFill>
                  <a:schemeClr val="dk1"/>
                </a:solidFill>
                <a:latin typeface="Times New Roman"/>
                <a:ea typeface="Times New Roman"/>
                <a:cs typeface="Times New Roman"/>
                <a:sym typeface="Times New Roman"/>
              </a:rPr>
              <a:t>Presenting:</a:t>
            </a:r>
            <a:endParaRPr sz="2000">
              <a:solidFill>
                <a:schemeClr val="dk1"/>
              </a:solidFill>
              <a:latin typeface="Times New Roman"/>
              <a:ea typeface="Times New Roman"/>
              <a:cs typeface="Times New Roman"/>
              <a:sym typeface="Times New Roman"/>
            </a:endParaRPr>
          </a:p>
          <a:p>
            <a:pPr marL="457200" lvl="0" indent="-355600" algn="l" rtl="0">
              <a:spcBef>
                <a:spcPts val="0"/>
              </a:spcBef>
              <a:spcAft>
                <a:spcPts val="0"/>
              </a:spcAft>
              <a:buClr>
                <a:schemeClr val="dk1"/>
              </a:buClr>
              <a:buSzPts val="2000"/>
              <a:buFont typeface="Times New Roman"/>
              <a:buChar char="-"/>
            </a:pPr>
            <a:r>
              <a:rPr lang="en" sz="2000">
                <a:solidFill>
                  <a:schemeClr val="dk1"/>
                </a:solidFill>
                <a:latin typeface="Times New Roman"/>
                <a:ea typeface="Times New Roman"/>
                <a:cs typeface="Times New Roman"/>
                <a:sym typeface="Times New Roman"/>
              </a:rPr>
              <a:t>Students will present their finished work</a:t>
            </a:r>
            <a:endParaRPr sz="20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 sz="2000">
                <a:solidFill>
                  <a:schemeClr val="dk1"/>
                </a:solidFill>
                <a:latin typeface="Times New Roman"/>
                <a:ea typeface="Times New Roman"/>
                <a:cs typeface="Times New Roman"/>
                <a:sym typeface="Times New Roman"/>
              </a:rPr>
              <a:t>Connecting:</a:t>
            </a:r>
            <a:endParaRPr sz="2000">
              <a:solidFill>
                <a:schemeClr val="dk1"/>
              </a:solidFill>
              <a:latin typeface="Times New Roman"/>
              <a:ea typeface="Times New Roman"/>
              <a:cs typeface="Times New Roman"/>
              <a:sym typeface="Times New Roman"/>
            </a:endParaRPr>
          </a:p>
          <a:p>
            <a:pPr marL="457200" lvl="0" indent="-355600" algn="l" rtl="0">
              <a:spcBef>
                <a:spcPts val="0"/>
              </a:spcBef>
              <a:spcAft>
                <a:spcPts val="0"/>
              </a:spcAft>
              <a:buClr>
                <a:schemeClr val="dk1"/>
              </a:buClr>
              <a:buSzPts val="2000"/>
              <a:buFont typeface="Times New Roman"/>
              <a:buChar char="-"/>
            </a:pPr>
            <a:r>
              <a:rPr lang="en" sz="2000">
                <a:solidFill>
                  <a:schemeClr val="dk1"/>
                </a:solidFill>
                <a:latin typeface="Times New Roman"/>
                <a:ea typeface="Times New Roman"/>
                <a:cs typeface="Times New Roman"/>
                <a:sym typeface="Times New Roman"/>
              </a:rPr>
              <a:t>Students will interpret intent behind their abstract artwork</a:t>
            </a:r>
            <a:endParaRPr sz="2000">
              <a:solidFill>
                <a:schemeClr val="dk1"/>
              </a:solidFill>
              <a:latin typeface="Times New Roman"/>
              <a:ea typeface="Times New Roman"/>
              <a:cs typeface="Times New Roman"/>
              <a:sym typeface="Times New Roman"/>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1747</Words>
  <Application>Microsoft Office PowerPoint</Application>
  <PresentationFormat>On-screen Show (16:9)</PresentationFormat>
  <Paragraphs>185</Paragraphs>
  <Slides>28</Slides>
  <Notes>28</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28</vt:i4>
      </vt:variant>
    </vt:vector>
  </HeadingPairs>
  <TitlesOfParts>
    <vt:vector size="33" baseType="lpstr">
      <vt:lpstr>Arial</vt:lpstr>
      <vt:lpstr>Calibri</vt:lpstr>
      <vt:lpstr>Times New Roman</vt:lpstr>
      <vt:lpstr>Simple Light</vt:lpstr>
      <vt:lpstr>Simple Light</vt:lpstr>
      <vt:lpstr>PowerPoint Presentation</vt:lpstr>
      <vt:lpstr>PowerPoint Presentation</vt:lpstr>
      <vt:lpstr>Big Ideas and Connections</vt:lpstr>
      <vt:lpstr>Big Ideas and Connections</vt:lpstr>
      <vt:lpstr>Brief Overview</vt:lpstr>
      <vt:lpstr>Process (Linoleum option)</vt:lpstr>
      <vt:lpstr>Brief Overview</vt:lpstr>
      <vt:lpstr>Objectives</vt:lpstr>
      <vt:lpstr>Standards</vt:lpstr>
      <vt:lpstr>Materials List:</vt:lpstr>
      <vt:lpstr>Process</vt:lpstr>
      <vt:lpstr>Process</vt:lpstr>
      <vt:lpstr>Process (Linoleum option)</vt:lpstr>
      <vt:lpstr>Process (Linoleum option)</vt:lpstr>
      <vt:lpstr>Process (Styrofoam option)</vt:lpstr>
      <vt:lpstr>Process </vt:lpstr>
      <vt:lpstr>Process</vt:lpstr>
      <vt:lpstr>Process</vt:lpstr>
      <vt:lpstr>Process</vt:lpstr>
      <vt:lpstr>Process</vt:lpstr>
      <vt:lpstr>Process</vt:lpstr>
      <vt:lpstr>Process</vt:lpstr>
      <vt:lpstr>Presenting</vt:lpstr>
      <vt:lpstr>Rubric</vt:lpstr>
      <vt:lpstr>Glossary:</vt:lpstr>
      <vt:lpstr>Glossary:</vt:lpstr>
      <vt:lpstr>Glossary:</vt:lpstr>
      <vt:lpstr>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hilli</dc:creator>
  <cp:lastModifiedBy>Olivia A Morgan</cp:lastModifiedBy>
  <cp:revision>2</cp:revision>
  <dcterms:modified xsi:type="dcterms:W3CDTF">2022-01-27T16:33:35Z</dcterms:modified>
</cp:coreProperties>
</file>